
<file path=[Content_Types].xml><?xml version="1.0" encoding="utf-8"?>
<Types xmlns="http://schemas.openxmlformats.org/package/2006/content-types">
  <Default Extension="xml" ContentType="application/xml"/>
  <Default Extension="wmv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74" r:id="rId6"/>
    <p:sldId id="276" r:id="rId7"/>
    <p:sldId id="277" r:id="rId8"/>
    <p:sldId id="27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00"/>
    <a:srgbClr val="387026"/>
    <a:srgbClr val="41832D"/>
    <a:srgbClr val="326422"/>
    <a:srgbClr val="28511B"/>
    <a:srgbClr val="264E1A"/>
    <a:srgbClr val="990000"/>
    <a:srgbClr val="EEEEEE"/>
    <a:srgbClr val="F0F0F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1" autoAdjust="0"/>
    <p:restoredTop sz="94660"/>
  </p:normalViewPr>
  <p:slideViewPr>
    <p:cSldViewPr>
      <p:cViewPr>
        <p:scale>
          <a:sx n="200" d="100"/>
          <a:sy n="200" d="100"/>
        </p:scale>
        <p:origin x="-720" y="-5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-187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CDFF6-05D4-48A2-9DC2-5916E8C5CDDE}" type="datetimeFigureOut">
              <a:rPr lang="en-US" smtClean="0"/>
              <a:pPr/>
              <a:t>16.05.16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CB9CC-A06A-45E9-8DE9-FC6F861D4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17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24A6C-6781-424A-8BDD-4268583C75E8}" type="datetimeFigureOut">
              <a:rPr lang="en-US" smtClean="0"/>
              <a:pPr/>
              <a:t>16.05.16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18958-F946-4E52-80DC-D02C8EECAE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microsoft.com/office/2007/relationships/media" Target="../media/media2.wmv"/><Relationship Id="rId2" Type="http://schemas.openxmlformats.org/officeDocument/2006/relationships/video" Target="../media/media2.wm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nimated Title Slide"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rot="5400000">
            <a:off x="3886200" y="-114300"/>
            <a:ext cx="1371600" cy="9144000"/>
          </a:xfrm>
          <a:prstGeom prst="rect">
            <a:avLst/>
          </a:prstGeom>
          <a:gradFill>
            <a:gsLst>
              <a:gs pos="55000">
                <a:schemeClr val="bg1">
                  <a:lumMod val="85000"/>
                  <a:alpha val="92000"/>
                </a:schemeClr>
              </a:gs>
              <a:gs pos="5000">
                <a:schemeClr val="bg1">
                  <a:lumMod val="95000"/>
                  <a:alpha val="68000"/>
                </a:schemeClr>
              </a:gs>
              <a:gs pos="10000">
                <a:schemeClr val="bg1">
                  <a:lumMod val="85000"/>
                  <a:alpha val="95000"/>
                </a:schemeClr>
              </a:gs>
              <a:gs pos="0">
                <a:schemeClr val="tx1">
                  <a:lumMod val="50000"/>
                  <a:lumOff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 hidden="1"/>
          <p:cNvCxnSpPr/>
          <p:nvPr userDrawn="1"/>
        </p:nvCxnSpPr>
        <p:spPr>
          <a:xfrm flipH="1">
            <a:off x="0" y="3778599"/>
            <a:ext cx="9144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2007_titl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37719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55357"/>
            <a:ext cx="2133600" cy="273844"/>
          </a:xfrm>
        </p:spPr>
        <p:txBody>
          <a:bodyPr/>
          <a:lstStyle/>
          <a:p>
            <a:fld id="{6CE27E4B-EF1A-4795-873F-C4769B58C2F0}" type="datetime1">
              <a:rPr lang="en-US" smtClean="0"/>
              <a:pPr/>
              <a:t>16.05.16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55357"/>
            <a:ext cx="2895600" cy="273844"/>
          </a:xfrm>
        </p:spPr>
        <p:txBody>
          <a:bodyPr/>
          <a:lstStyle/>
          <a:p>
            <a:r>
              <a:rPr lang="en-US" smtClean="0"/>
              <a:t>Copyright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55357"/>
            <a:ext cx="2133600" cy="273844"/>
          </a:xfrm>
        </p:spPr>
        <p:txBody>
          <a:bodyPr/>
          <a:lstStyle/>
          <a:p>
            <a:fld id="{7D3D4356-750F-43A5-86F1-332F9B8C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417219"/>
            <a:ext cx="358140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371850"/>
            <a:ext cx="3581400" cy="1102519"/>
          </a:xfrm>
          <a:ln>
            <a:noFill/>
          </a:ln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21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182165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1020" y="571500"/>
            <a:ext cx="5111750" cy="438983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1053703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6DE4-E886-4981-8109-9F1E8AFDF723}" type="datetime1">
              <a:rPr lang="en-US" smtClean="0"/>
              <a:pPr/>
              <a:t>16.05.16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4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2286000" cy="857250"/>
          </a:xfrm>
        </p:spPr>
        <p:txBody>
          <a:bodyPr anchor="b"/>
          <a:lstStyle>
            <a:lvl1pPr algn="r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24201" y="857250"/>
            <a:ext cx="5892815" cy="3257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371600"/>
            <a:ext cx="2286000" cy="120015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A820-6E45-4AAE-9E69-9BFFCB1532B0}" type="datetime1">
              <a:rPr lang="en-US" smtClean="0"/>
              <a:pPr/>
              <a:t>16.05.16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5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8482-1F84-4817-B04F-3F77B2993120}" type="datetime1">
              <a:rPr lang="en-US" smtClean="0"/>
              <a:pPr/>
              <a:t>16.05.16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0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BC81-AF06-44A9-AD7F-5F38087536B6}" type="datetime1">
              <a:rPr lang="en-US" smtClean="0"/>
              <a:pPr/>
              <a:t>16.05.16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0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91200" y="1143001"/>
            <a:ext cx="3048000" cy="3223022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62000" y="685800"/>
            <a:ext cx="7620000" cy="342900"/>
          </a:xfrm>
        </p:spPr>
        <p:txBody>
          <a:bodyPr>
            <a:normAutofit/>
          </a:bodyPr>
          <a:lstStyle>
            <a:lvl1pPr algn="ctr">
              <a:buFontTx/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530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019300" y="2686050"/>
            <a:ext cx="63246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0" y="1428750"/>
            <a:ext cx="63246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771650" y="2057400"/>
            <a:ext cx="63246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266950" y="3314700"/>
            <a:ext cx="63246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14600" y="3943350"/>
            <a:ext cx="63246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-304800" y="914400"/>
            <a:ext cx="7620000" cy="342900"/>
          </a:xfrm>
        </p:spPr>
        <p:txBody>
          <a:bodyPr>
            <a:normAutofit/>
          </a:bodyPr>
          <a:lstStyle>
            <a:lvl1pPr algn="ctr"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609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nimated 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729" y="489204"/>
            <a:ext cx="9719529" cy="48257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286250"/>
            <a:ext cx="1966373" cy="5455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55357"/>
            <a:ext cx="2133600" cy="273844"/>
          </a:xfrm>
        </p:spPr>
        <p:txBody>
          <a:bodyPr/>
          <a:lstStyle/>
          <a:p>
            <a:fld id="{52DFE310-055A-4879-9AEB-5E72FABBA24E}" type="datetime1">
              <a:rPr lang="en-US" smtClean="0"/>
              <a:pPr/>
              <a:t>16.05.16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55357"/>
            <a:ext cx="2895600" cy="273844"/>
          </a:xfrm>
        </p:spPr>
        <p:txBody>
          <a:bodyPr/>
          <a:lstStyle/>
          <a:p>
            <a:r>
              <a:rPr lang="en-US" smtClean="0"/>
              <a:t>Copyright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55357"/>
            <a:ext cx="2133600" cy="273844"/>
          </a:xfrm>
        </p:spPr>
        <p:txBody>
          <a:bodyPr/>
          <a:lstStyle/>
          <a:p>
            <a:fld id="{7D3D4356-750F-43A5-86F1-332F9B8C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045369"/>
            <a:ext cx="358140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0" y="0"/>
            <a:ext cx="3581400" cy="1102519"/>
          </a:xfrm>
          <a:ln>
            <a:noFill/>
          </a:ln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tic 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F8E8-4249-4EE0-886D-74006AED296C}" type="datetime1">
              <a:rPr lang="en-US" smtClean="0"/>
              <a:pPr/>
              <a:t>16.05.16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71700"/>
            <a:ext cx="3581400" cy="1102519"/>
          </a:xfrm>
        </p:spPr>
        <p:txBody>
          <a:bodyPr anchor="b">
            <a:normAutofit/>
          </a:bodyPr>
          <a:lstStyle>
            <a:lvl1pPr algn="r">
              <a:defRPr sz="3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00400"/>
            <a:ext cx="3581400" cy="131445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15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nimated 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426"/>
            <a:ext cx="4191000" cy="68191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click box"/>
          <p:cNvSpPr/>
          <p:nvPr userDrawn="1"/>
        </p:nvSpPr>
        <p:spPr>
          <a:xfrm>
            <a:off x="1907498" y="383186"/>
            <a:ext cx="9144000" cy="5143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D3D4356-750F-43A5-86F1-332F9B8C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800101"/>
            <a:ext cx="7620000" cy="3851672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Copyright 2010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5487A28-2809-46EA-BB06-0C01932C0AE6}" type="datetime1">
              <a:rPr lang="en-US" smtClean="0"/>
              <a:pPr/>
              <a:t>16.05.16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7150"/>
            <a:ext cx="7620000" cy="536972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150919"/>
            <a:ext cx="1842066" cy="51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90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ti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8609-56B0-4D42-A00F-259191F3BBDB}" type="datetime1">
              <a:rPr lang="en-US" smtClean="0"/>
              <a:pPr/>
              <a:t>16.05.16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7428"/>
            <a:ext cx="7620000" cy="5369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2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tic 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1374-82A3-4F5B-B94C-D0DDB065C3E2}" type="datetime1">
              <a:rPr lang="en-US" smtClean="0"/>
              <a:pPr/>
              <a:t>16.05.16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71700"/>
            <a:ext cx="3581400" cy="1102519"/>
          </a:xfrm>
        </p:spPr>
        <p:txBody>
          <a:bodyPr anchor="b">
            <a:normAutofit/>
          </a:bodyPr>
          <a:lstStyle>
            <a:lvl1pPr algn="r">
              <a:defRPr sz="32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00400"/>
            <a:ext cx="3581400" cy="131445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6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445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9310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216F-DFB1-42D0-B4B3-D973E7BAA795}" type="datetime1">
              <a:rPr lang="en-US" smtClean="0"/>
              <a:pPr/>
              <a:t>16.05.16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24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34678"/>
            <a:ext cx="3581400" cy="37373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857251"/>
            <a:ext cx="3581400" cy="37373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559B-3F94-4485-BFDD-57D368806EF1}" type="datetime1">
              <a:rPr lang="en-US" smtClean="0"/>
              <a:pPr/>
              <a:t>16.05.16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68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150"/>
            <a:ext cx="7620000" cy="5369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742950"/>
            <a:ext cx="365442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463278"/>
            <a:ext cx="3654425" cy="33944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575" y="742950"/>
            <a:ext cx="3654426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463278"/>
            <a:ext cx="3654426" cy="33944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2B99-FE81-4DFA-9FED-BB22FD1B1F69}" type="datetime1">
              <a:rPr lang="en-US" smtClean="0"/>
              <a:pPr/>
              <a:t>16.05.16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8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C36E-E671-4332-8BD1-E1D6FBFB4D33}" type="datetime1">
              <a:rPr lang="en-US" smtClean="0"/>
              <a:pPr/>
              <a:t>16.05.16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2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0C4E-1248-431D-887A-BBE58C517243}" type="datetime1">
              <a:rPr lang="en-US" smtClean="0"/>
              <a:pPr/>
              <a:t>16.05.16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2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182165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1020" y="571500"/>
            <a:ext cx="5111750" cy="438983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1053703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A784-573F-46F0-83E7-EC6170E2C4AB}" type="datetime1">
              <a:rPr lang="en-US" smtClean="0"/>
              <a:pPr/>
              <a:t>16.05.16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4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2286000" cy="857250"/>
          </a:xfrm>
        </p:spPr>
        <p:txBody>
          <a:bodyPr anchor="b"/>
          <a:lstStyle>
            <a:lvl1pPr algn="r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24201" y="857250"/>
            <a:ext cx="5892815" cy="3257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371600"/>
            <a:ext cx="2286000" cy="120015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F6D6-7774-4B43-9275-373C02FE9123}" type="datetime1">
              <a:rPr lang="en-US" smtClean="0"/>
              <a:pPr/>
              <a:t>16.05.16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2B1E-60C9-4973-AD6D-15C64FBF1A24}" type="datetime1">
              <a:rPr lang="en-US" smtClean="0"/>
              <a:pPr/>
              <a:t>16.05.16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8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9819-C095-4CEF-AFF7-2BCC9B4F4BFC}" type="datetime1">
              <a:rPr lang="en-US" smtClean="0"/>
              <a:pPr/>
              <a:t>16.05.16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1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28701"/>
            <a:ext cx="3505200" cy="2857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1828800" indent="-1828800">
              <a:buFontTx/>
              <a:buNone/>
              <a:defRPr sz="1200">
                <a:solidFill>
                  <a:schemeClr val="bg1"/>
                </a:solidFill>
              </a:defRPr>
            </a:lvl2pPr>
            <a:lvl3pPr marL="1828800" indent="-1828800">
              <a:buFontTx/>
              <a:buNone/>
              <a:defRPr sz="1200">
                <a:solidFill>
                  <a:schemeClr val="bg1"/>
                </a:solidFill>
              </a:defRPr>
            </a:lvl3pPr>
            <a:lvl4pPr marL="1828800" indent="-1828800">
              <a:buFontTx/>
              <a:buNone/>
              <a:defRPr sz="1200">
                <a:solidFill>
                  <a:schemeClr val="bg1"/>
                </a:solidFill>
              </a:defRPr>
            </a:lvl4pPr>
            <a:lvl5pPr marL="1828800" indent="-1828800">
              <a:buFontTx/>
              <a:buNone/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028701"/>
            <a:ext cx="3429000" cy="2857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6200" y="434578"/>
            <a:ext cx="7620000" cy="5369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7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nimated 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10" hidden="1"/>
          <p:cNvSpPr/>
          <p:nvPr userDrawn="1"/>
        </p:nvSpPr>
        <p:spPr>
          <a:xfrm>
            <a:off x="2590800" y="0"/>
            <a:ext cx="6553200" cy="5143500"/>
          </a:xfrm>
          <a:prstGeom prst="rect">
            <a:avLst/>
          </a:prstGeom>
          <a:gradFill>
            <a:gsLst>
              <a:gs pos="55000">
                <a:schemeClr val="bg1">
                  <a:lumMod val="85000"/>
                  <a:alpha val="92000"/>
                </a:schemeClr>
              </a:gs>
              <a:gs pos="2000">
                <a:schemeClr val="bg1">
                  <a:lumMod val="95000"/>
                  <a:alpha val="68000"/>
                </a:schemeClr>
              </a:gs>
              <a:gs pos="6000">
                <a:schemeClr val="bg1">
                  <a:lumMod val="85000"/>
                  <a:alpha val="95000"/>
                </a:schemeClr>
              </a:gs>
              <a:gs pos="0">
                <a:schemeClr val="tx1">
                  <a:lumMod val="50000"/>
                  <a:lumOff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 hidden="1"/>
          <p:cNvCxnSpPr/>
          <p:nvPr userDrawn="1"/>
        </p:nvCxnSpPr>
        <p:spPr>
          <a:xfrm rot="5400000">
            <a:off x="-45245" y="2568962"/>
            <a:ext cx="51435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D3D4356-750F-43A5-86F1-332F9B8C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800101"/>
            <a:ext cx="6172200" cy="3851672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Copyright 2010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CB0FC0C-F894-4F54-92EF-FFA630D5A366}" type="datetime1">
              <a:rPr lang="en-US" smtClean="0"/>
              <a:pPr/>
              <a:t>16.05.16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57150"/>
            <a:ext cx="6324600" cy="536972"/>
          </a:xfrm>
          <a:noFill/>
        </p:spPr>
        <p:txBody>
          <a:bodyPr>
            <a:normAutofit/>
          </a:bodyPr>
          <a:lstStyle>
            <a:lvl1pPr algn="l"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2007_slid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514600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6200000">
            <a:off x="-20054" y="2533650"/>
            <a:ext cx="5143500" cy="762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25000">
                <a:schemeClr val="bg1">
                  <a:lumMod val="85000"/>
                </a:schemeClr>
              </a:gs>
              <a:gs pos="7300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 w="9525">
            <a:noFill/>
          </a:ln>
          <a:effectLst>
            <a:outerShdw blurRad="50800" dist="127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1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86051"/>
            <a:ext cx="2743200" cy="200024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619500" y="2686051"/>
            <a:ext cx="2743200" cy="200024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400800" y="2686051"/>
            <a:ext cx="2743200" cy="200024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838200" y="1257300"/>
            <a:ext cx="2743200" cy="142875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657600" y="1257300"/>
            <a:ext cx="2667000" cy="142875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400800" y="1257300"/>
            <a:ext cx="2743200" cy="142875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76200" y="434578"/>
            <a:ext cx="7620000" cy="5369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26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017638" y="857250"/>
            <a:ext cx="3429000" cy="137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14401"/>
            <a:ext cx="3810000" cy="1543049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 indent="0" algn="l"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778477" y="2628900"/>
            <a:ext cx="3429000" cy="14859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990600" y="2171700"/>
            <a:ext cx="3429000" cy="2286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" y="434578"/>
            <a:ext cx="7620000" cy="5369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5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91200" y="1143001"/>
            <a:ext cx="3048000" cy="3223022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62000" y="685800"/>
            <a:ext cx="7620000" cy="342900"/>
          </a:xfrm>
        </p:spPr>
        <p:txBody>
          <a:bodyPr>
            <a:normAutofit/>
          </a:bodyPr>
          <a:lstStyle>
            <a:lvl1pPr algn="ctr">
              <a:buFontTx/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57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019300" y="2686050"/>
            <a:ext cx="63246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0" y="1428750"/>
            <a:ext cx="63246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771650" y="2057400"/>
            <a:ext cx="63246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266950" y="3314700"/>
            <a:ext cx="63246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14600" y="3943350"/>
            <a:ext cx="63246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-304800" y="914400"/>
            <a:ext cx="7620000" cy="342900"/>
          </a:xfrm>
        </p:spPr>
        <p:txBody>
          <a:bodyPr>
            <a:normAutofit/>
          </a:bodyPr>
          <a:lstStyle>
            <a:lvl1pPr algn="ctr"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ti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897A-810C-4A11-AF6B-F75CB60DE763}" type="datetime1">
              <a:rPr lang="en-US" smtClean="0"/>
              <a:pPr/>
              <a:t>16.05.16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7428"/>
            <a:ext cx="7620000" cy="5369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445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9310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A586-3779-4859-AC49-1FBC72E12E13}" type="datetime1">
              <a:rPr lang="en-US" smtClean="0"/>
              <a:pPr/>
              <a:t>16.05.16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42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34678"/>
            <a:ext cx="3581400" cy="37373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857251"/>
            <a:ext cx="3581400" cy="37373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CC73-44A2-4BB0-9E31-DF71778C01FC}" type="datetime1">
              <a:rPr lang="en-US" smtClean="0"/>
              <a:pPr/>
              <a:t>16.05.16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8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150"/>
            <a:ext cx="7620000" cy="5369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742950"/>
            <a:ext cx="365442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463278"/>
            <a:ext cx="3654425" cy="33944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575" y="742950"/>
            <a:ext cx="3654426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463278"/>
            <a:ext cx="3654426" cy="33944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E80E-F403-4E3C-9E63-11100CE348CE}" type="datetime1">
              <a:rPr lang="en-US" smtClean="0"/>
              <a:pPr/>
              <a:t>16.05.16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7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FCEC-0BD2-45E2-A91C-A85618E9EDF5}" type="datetime1">
              <a:rPr lang="en-US" smtClean="0"/>
              <a:pPr/>
              <a:t>16.05.16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0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FD43-57F0-4F96-938F-7500C3E01E69}" type="datetime1">
              <a:rPr lang="en-US" smtClean="0"/>
              <a:pPr/>
              <a:t>16.05.16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62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20" Type="http://schemas.openxmlformats.org/officeDocument/2006/relationships/image" Target="../media/image1.png"/><Relationship Id="rId21" Type="http://schemas.openxmlformats.org/officeDocument/2006/relationships/image" Target="../media/image2.png"/><Relationship Id="rId22" Type="http://schemas.openxmlformats.org/officeDocument/2006/relationships/image" Target="../media/image3.png"/><Relationship Id="rId23" Type="http://schemas.openxmlformats.org/officeDocument/2006/relationships/image" Target="../media/image4.png"/><Relationship Id="rId24" Type="http://schemas.openxmlformats.org/officeDocument/2006/relationships/image" Target="../media/image10.png"/><Relationship Id="rId10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3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ient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2010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63228"/>
            <a:ext cx="7620000" cy="3851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FB802-87A8-4508-9314-C48D899D4A92}" type="datetime1">
              <a:rPr lang="en-US" smtClean="0"/>
              <a:pPr/>
              <a:t>16.05.16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D3D4356-750F-43A5-86F1-332F9B8C8A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469106"/>
            <a:ext cx="7620000" cy="5369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9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5" r:id="rId14"/>
    <p:sldLayoutId id="2147483666" r:id="rId1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12700">
            <a:noFill/>
            <a:prstDash val="solid"/>
          </a:ln>
          <a:solidFill>
            <a:schemeClr val="bg2">
              <a:lumMod val="50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b="0" kern="1200" cap="none" spc="0">
          <a:ln>
            <a:noFill/>
          </a:ln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000" b="0" kern="1200" cap="none" spc="0">
          <a:ln>
            <a:noFill/>
          </a:ln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000" b="0" kern="1200" cap="none" spc="0">
          <a:ln>
            <a:noFill/>
          </a:ln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000" b="0" kern="1200" cap="none" spc="0">
          <a:ln>
            <a:noFill/>
          </a:ln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000" b="0" kern="1200" cap="none" spc="0">
          <a:ln>
            <a:noFill/>
          </a:ln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dient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2010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63228"/>
            <a:ext cx="7620000" cy="3851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4FF9-A1D9-4A59-AD41-7DFA8CB9CD9C}" type="datetime1">
              <a:rPr lang="en-US" smtClean="0"/>
              <a:pPr/>
              <a:t>16.05.16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D3D4356-750F-43A5-86F1-332F9B8C8A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469106"/>
            <a:ext cx="7620000" cy="5369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28600"/>
            <a:ext cx="1295400" cy="35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2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12700">
            <a:noFill/>
            <a:prstDash val="solid"/>
          </a:ln>
          <a:solidFill>
            <a:schemeClr val="bg2">
              <a:lumMod val="50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b="0" kern="1200" cap="none" spc="0">
          <a:ln>
            <a:noFill/>
          </a:ln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000" b="0" kern="1200" cap="none" spc="0">
          <a:ln>
            <a:noFill/>
          </a:ln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000" b="0" kern="1200" cap="none" spc="0">
          <a:ln>
            <a:noFill/>
          </a:ln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000" b="0" kern="1200" cap="none" spc="0">
          <a:ln>
            <a:noFill/>
          </a:ln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000" b="0" kern="1200" cap="none" spc="0">
          <a:ln>
            <a:noFill/>
          </a:ln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5706" y="3848100"/>
            <a:ext cx="4927294" cy="131445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1F5FA0"/>
                </a:solidFill>
                <a:latin typeface="Calibri"/>
                <a:cs typeface="Calibri"/>
              </a:rPr>
              <a:t>Ведущий конструктор по математическому моделированию и анализу больших </a:t>
            </a:r>
            <a:r>
              <a:rPr lang="ru-RU" dirty="0" smtClean="0">
                <a:solidFill>
                  <a:srgbClr val="1F5FA0"/>
                </a:solidFill>
                <a:latin typeface="Calibri"/>
                <a:cs typeface="Calibri"/>
              </a:rPr>
              <a:t>данных</a:t>
            </a:r>
            <a:endParaRPr lang="ru-RU" dirty="0" smtClean="0">
              <a:solidFill>
                <a:srgbClr val="1F5FA0"/>
              </a:solidFill>
              <a:latin typeface="Calibri"/>
              <a:cs typeface="Calibri"/>
            </a:endParaRPr>
          </a:p>
          <a:p>
            <a:pPr algn="r"/>
            <a:r>
              <a:rPr lang="ru-RU" b="1" dirty="0" smtClean="0">
                <a:solidFill>
                  <a:srgbClr val="1F5FA0"/>
                </a:solidFill>
                <a:latin typeface="Calibri"/>
                <a:cs typeface="Calibri"/>
              </a:rPr>
              <a:t>Вагнер Андрей Викторович</a:t>
            </a:r>
            <a:endParaRPr lang="en-US" b="1" dirty="0">
              <a:solidFill>
                <a:srgbClr val="1F5FA0"/>
              </a:solidFill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61950"/>
            <a:ext cx="7848600" cy="1447800"/>
          </a:xfrm>
          <a:effectLst/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cs typeface="Calibri"/>
              </a:rPr>
              <a:t>Российские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cs typeface="Calibri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cs typeface="Calibri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cs typeface="Calibri"/>
              </a:rPr>
              <a:t>технологии обработки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cs typeface="Calibri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cs typeface="Calibri"/>
              </a:rPr>
              <a:t>больших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cs typeface="Calibri"/>
              </a:rPr>
              <a:t>данных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899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12" y="1123950"/>
            <a:ext cx="5462588" cy="3810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5600" y="285750"/>
            <a:ext cx="6324600" cy="514350"/>
          </a:xfrm>
        </p:spPr>
        <p:txBody>
          <a:bodyPr>
            <a:noAutofit/>
          </a:bodyPr>
          <a:lstStyle/>
          <a:p>
            <a:r>
              <a:rPr lang="ru-RU" sz="3300" dirty="0" smtClean="0">
                <a:solidFill>
                  <a:srgbClr val="1F5FA0"/>
                </a:solidFill>
                <a:effectLst/>
                <a:latin typeface="Calibri"/>
                <a:cs typeface="Calibri"/>
              </a:rPr>
              <a:t>Рост электронной торговли</a:t>
            </a:r>
            <a:endParaRPr lang="en-US" sz="3300" dirty="0">
              <a:solidFill>
                <a:srgbClr val="1F5FA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71800" y="3881184"/>
            <a:ext cx="914400" cy="32742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2015 г.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3810000" y="4008238"/>
            <a:ext cx="914400" cy="327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0" kern="1200" cap="none" spc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0" kern="1200" cap="none" spc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0" kern="1200" cap="none" spc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0" kern="1200" cap="none" spc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0" kern="1200" cap="none" spc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2016 г.</a:t>
            </a: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4876800" y="4171950"/>
            <a:ext cx="914400" cy="327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0" kern="1200" cap="none" spc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0" kern="1200" cap="none" spc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0" kern="1200" cap="none" spc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0" kern="1200" cap="none" spc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0" kern="1200" cap="none" spc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2017 г.</a:t>
            </a: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6019800" y="4356087"/>
            <a:ext cx="914400" cy="327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0" kern="1200" cap="none" spc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0" kern="1200" cap="none" spc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0" kern="1200" cap="none" spc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0" kern="1200" cap="none" spc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0" kern="1200" cap="none" spc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2018 г.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123950"/>
            <a:ext cx="1905000" cy="3252851"/>
          </a:xfrm>
          <a:prstGeom prst="rect">
            <a:avLst/>
          </a:prstGeom>
        </p:spPr>
      </p:pic>
      <p:sp>
        <p:nvSpPr>
          <p:cNvPr id="11" name="Объект 1"/>
          <p:cNvSpPr txBox="1">
            <a:spLocks/>
          </p:cNvSpPr>
          <p:nvPr/>
        </p:nvSpPr>
        <p:spPr>
          <a:xfrm>
            <a:off x="6924101" y="2114551"/>
            <a:ext cx="914400" cy="799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0" kern="1200" cap="none" spc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0" kern="1200" cap="none" spc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0" kern="1200" cap="none" spc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0" kern="1200" cap="none" spc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0" kern="1200" cap="none" spc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rgbClr val="FF0000"/>
                </a:solidFill>
                <a:latin typeface="Calibri"/>
                <a:cs typeface="Calibri"/>
              </a:rPr>
              <a:t>х</a:t>
            </a:r>
            <a:r>
              <a:rPr lang="ru-RU" sz="4000" b="1" dirty="0" smtClean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lang="ru-RU" sz="4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654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D:\Projects\Yudin\Innoprom_2015\pict\hp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0550"/>
            <a:ext cx="4027453" cy="302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47800" y="361950"/>
            <a:ext cx="6324600" cy="536972"/>
          </a:xfrm>
        </p:spPr>
        <p:txBody>
          <a:bodyPr>
            <a:normAutofit/>
          </a:bodyPr>
          <a:lstStyle/>
          <a:p>
            <a:pPr algn="ctr"/>
            <a:r>
              <a:rPr lang="ru-RU" sz="2900" dirty="0"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cs typeface="Calibri"/>
              </a:rPr>
              <a:t>Потоки данных</a:t>
            </a:r>
            <a:endParaRPr lang="en-US" sz="2900" dirty="0">
              <a:solidFill>
                <a:schemeClr val="accent2">
                  <a:lumMod val="75000"/>
                </a:schemeClr>
              </a:solidFill>
              <a:effectLst/>
              <a:latin typeface="Calibri"/>
              <a:cs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097621"/>
            <a:ext cx="2674352" cy="20458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96" y="3159830"/>
            <a:ext cx="2404047" cy="183909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567366" y="1200150"/>
            <a:ext cx="2607848" cy="2814557"/>
            <a:chOff x="6477789" y="720383"/>
            <a:chExt cx="2607848" cy="281455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789" y="720383"/>
              <a:ext cx="2439447" cy="243944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797801" y="2334611"/>
              <a:ext cx="22878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i="1" dirty="0">
                  <a:ln w="12700">
                    <a:noFill/>
                    <a:prstDash val="solid"/>
                  </a:ln>
                  <a:solidFill>
                    <a:schemeClr val="bg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j-ea"/>
                  <a:cs typeface="Calibri"/>
                </a:rPr>
                <a:t>B</a:t>
              </a:r>
              <a:r>
                <a:rPr lang="en-US" sz="4400" b="1" i="1" dirty="0">
                  <a:ln w="12700">
                    <a:noFill/>
                    <a:prstDash val="solid"/>
                  </a:ln>
                  <a:solidFill>
                    <a:schemeClr val="bg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j-ea"/>
                  <a:cs typeface="Calibri"/>
                </a:rPr>
                <a:t>2</a:t>
              </a:r>
              <a:r>
                <a:rPr lang="en-US" sz="7200" b="1" i="1" dirty="0">
                  <a:ln w="12700">
                    <a:noFill/>
                    <a:prstDash val="solid"/>
                  </a:ln>
                  <a:solidFill>
                    <a:schemeClr val="bg2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+mj-ea"/>
                  <a:cs typeface="Calibri"/>
                </a:rPr>
                <a:t>G</a:t>
              </a:r>
              <a:endParaRPr lang="ru-RU" sz="7200" b="1" i="1" dirty="0">
                <a:ln w="12700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j-ea"/>
                <a:cs typeface="Calibri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57200" y="1076072"/>
            <a:ext cx="2243138" cy="1728068"/>
            <a:chOff x="3538538" y="2596282"/>
            <a:chExt cx="3810000" cy="291465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538" y="2596282"/>
              <a:ext cx="3810000" cy="2914650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818" y="2615332"/>
              <a:ext cx="2066925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742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385846" y="3943350"/>
            <a:ext cx="597477" cy="42862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5FA0"/>
              </a:solidFill>
              <a:latin typeface="Calibri"/>
              <a:cs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26892" y="2772979"/>
            <a:ext cx="597477" cy="42862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5FA0"/>
              </a:solidFill>
              <a:latin typeface="Calibri"/>
              <a:cs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61033" y="1786171"/>
            <a:ext cx="597477" cy="42862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5FA0"/>
              </a:solidFill>
              <a:latin typeface="Calibri"/>
              <a:cs typeface="Calibri"/>
            </a:endParaRP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>
          <a:xfrm>
            <a:off x="3322045" y="4058969"/>
            <a:ext cx="5821955" cy="628650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1F5FA0"/>
                </a:solidFill>
                <a:latin typeface="Calibri"/>
                <a:cs typeface="Calibri"/>
              </a:rPr>
              <a:t>Выбор и реализация моделей прогноза</a:t>
            </a:r>
            <a:endParaRPr lang="en-US" dirty="0">
              <a:solidFill>
                <a:srgbClr val="1F5FA0"/>
              </a:solidFill>
              <a:latin typeface="Calibri"/>
              <a:cs typeface="Calibri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438150"/>
            <a:ext cx="76200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F5FA0"/>
                </a:solidFill>
                <a:effectLst/>
                <a:latin typeface="Calibri"/>
                <a:cs typeface="Calibri"/>
              </a:rPr>
              <a:t>Обработка полученных данных </a:t>
            </a:r>
            <a:r>
              <a:rPr lang="en-US" dirty="0" smtClean="0">
                <a:solidFill>
                  <a:srgbClr val="1F5FA0"/>
                </a:solidFill>
                <a:effectLst/>
                <a:latin typeface="Calibri"/>
                <a:cs typeface="Calibri"/>
              </a:rPr>
              <a:t/>
            </a:r>
            <a:br>
              <a:rPr lang="en-US" dirty="0" smtClean="0">
                <a:solidFill>
                  <a:srgbClr val="1F5FA0"/>
                </a:solidFill>
                <a:effectLst/>
                <a:latin typeface="Calibri"/>
                <a:cs typeface="Calibri"/>
              </a:rPr>
            </a:br>
            <a:r>
              <a:rPr lang="ru-RU" dirty="0" smtClean="0">
                <a:solidFill>
                  <a:srgbClr val="1F5FA0"/>
                </a:solidFill>
                <a:effectLst/>
                <a:latin typeface="Calibri"/>
                <a:cs typeface="Calibri"/>
              </a:rPr>
              <a:t>на </a:t>
            </a:r>
            <a:r>
              <a:rPr lang="en-US" dirty="0" smtClean="0">
                <a:solidFill>
                  <a:srgbClr val="1F5FA0"/>
                </a:solidFill>
                <a:effectLst/>
                <a:latin typeface="Calibri"/>
                <a:cs typeface="Calibri"/>
              </a:rPr>
              <a:t>HPC</a:t>
            </a:r>
            <a:endParaRPr lang="en-US" dirty="0">
              <a:solidFill>
                <a:srgbClr val="1F5FA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>
          <a:xfrm>
            <a:off x="2819400" y="1753403"/>
            <a:ext cx="6324600" cy="628650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1F5FA0"/>
                </a:solidFill>
                <a:latin typeface="Calibri"/>
                <a:cs typeface="Calibri"/>
              </a:rPr>
              <a:t>Сбор, хранение, первичная обработка данных</a:t>
            </a:r>
            <a:endParaRPr lang="en-US" dirty="0" smtClean="0">
              <a:solidFill>
                <a:srgbClr val="1F5FA0"/>
              </a:solidFill>
              <a:latin typeface="Calibri"/>
              <a:cs typeface="Calibri"/>
            </a:endParaRPr>
          </a:p>
          <a:p>
            <a:endParaRPr lang="en-US" dirty="0">
              <a:solidFill>
                <a:srgbClr val="1F5FA0"/>
              </a:solidFill>
              <a:latin typeface="Calibri"/>
              <a:cs typeface="Calibri"/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>
          <a:xfrm>
            <a:off x="3074395" y="2858704"/>
            <a:ext cx="6069605" cy="62865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solidFill>
                  <a:srgbClr val="1F5FA0"/>
                </a:solidFill>
                <a:latin typeface="Calibri"/>
                <a:cs typeface="Calibri"/>
              </a:rPr>
              <a:t>Более глубокая статистическая проработка данных, их структурирование (построение графов и др.)</a:t>
            </a:r>
            <a:endParaRPr lang="en-US" dirty="0" smtClean="0">
              <a:solidFill>
                <a:srgbClr val="1F5FA0"/>
              </a:solidFill>
              <a:latin typeface="Calibri"/>
              <a:cs typeface="Calibri"/>
            </a:endParaRPr>
          </a:p>
          <a:p>
            <a:endParaRPr lang="en-US" dirty="0">
              <a:solidFill>
                <a:srgbClr val="1F5FA0"/>
              </a:solidFill>
              <a:latin typeface="Calibri"/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02745" y="1867703"/>
            <a:ext cx="1219200" cy="40005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alibri"/>
                <a:cs typeface="Calibri"/>
              </a:rPr>
              <a:t>Шаг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 1</a:t>
            </a: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69445" y="2858704"/>
            <a:ext cx="1219200" cy="40005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alibri"/>
                <a:cs typeface="Calibri"/>
              </a:rPr>
              <a:t>Шаг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 2</a:t>
            </a: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36145" y="4058969"/>
            <a:ext cx="1219200" cy="40005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latin typeface="Calibri"/>
                <a:cs typeface="Calibri"/>
              </a:rPr>
              <a:t>Шаг</a:t>
            </a:r>
            <a:r>
              <a:rPr lang="en-US" sz="1600" dirty="0" smtClean="0">
                <a:solidFill>
                  <a:srgbClr val="FFFFFF"/>
                </a:solidFill>
                <a:latin typeface="Calibri"/>
                <a:cs typeface="Calibri"/>
              </a:rPr>
              <a:t> 3</a:t>
            </a:r>
            <a:endParaRPr lang="en-US" sz="16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31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438150"/>
            <a:ext cx="8534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cs typeface="Calibri"/>
              </a:rPr>
              <a:t>Обработка полученных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cs typeface="Calibri"/>
              </a:rPr>
              <a:t>данных на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cs typeface="Calibri"/>
              </a:rPr>
              <a:t>HPC</a:t>
            </a:r>
            <a:endParaRPr lang="en-US" dirty="0">
              <a:solidFill>
                <a:schemeClr val="accent2">
                  <a:lumMod val="75000"/>
                </a:schemeClr>
              </a:solidFill>
              <a:effectLst/>
              <a:latin typeface="Calibri"/>
              <a:cs typeface="Calibri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57878" y="2190750"/>
            <a:ext cx="4368068" cy="2514600"/>
            <a:chOff x="661132" y="2114550"/>
            <a:chExt cx="2988085" cy="1905000"/>
          </a:xfrm>
        </p:grpSpPr>
        <p:sp>
          <p:nvSpPr>
            <p:cNvPr id="6" name="Rectangle 23"/>
            <p:cNvSpPr/>
            <p:nvPr/>
          </p:nvSpPr>
          <p:spPr>
            <a:xfrm>
              <a:off x="1569445" y="2425777"/>
              <a:ext cx="1219200" cy="400050"/>
            </a:xfrm>
            <a:prstGeom prst="rect">
              <a:avLst/>
            </a:prstGeom>
            <a:gradFill>
              <a:gsLst>
                <a:gs pos="0">
                  <a:schemeClr val="bg2">
                    <a:lumMod val="25000"/>
                  </a:schemeClr>
                </a:gs>
                <a:gs pos="80000">
                  <a:schemeClr val="bg2">
                    <a:lumMod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Calibri"/>
                  <a:cs typeface="Calibri"/>
                </a:rPr>
                <a:t>Шаг</a:t>
              </a:r>
              <a:r>
                <a:rPr lang="en-US" sz="1600" dirty="0" smtClean="0">
                  <a:solidFill>
                    <a:schemeClr val="bg1"/>
                  </a:solidFill>
                  <a:latin typeface="Calibri"/>
                  <a:cs typeface="Calibri"/>
                </a:rPr>
                <a:t> 1</a:t>
              </a:r>
              <a:endParaRPr lang="en-US" sz="16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7" name="Rectangle 24"/>
            <p:cNvSpPr/>
            <p:nvPr/>
          </p:nvSpPr>
          <p:spPr>
            <a:xfrm>
              <a:off x="1593315" y="3187777"/>
              <a:ext cx="1219200" cy="400050"/>
            </a:xfrm>
            <a:prstGeom prst="rect">
              <a:avLst/>
            </a:prstGeom>
            <a:gradFill>
              <a:gsLst>
                <a:gs pos="0">
                  <a:schemeClr val="bg2">
                    <a:lumMod val="25000"/>
                  </a:schemeClr>
                </a:gs>
                <a:gs pos="80000">
                  <a:schemeClr val="bg2">
                    <a:lumMod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Calibri"/>
                  <a:cs typeface="Calibri"/>
                </a:rPr>
                <a:t>Шаг</a:t>
              </a:r>
              <a:r>
                <a:rPr lang="en-US" sz="1600" dirty="0" smtClean="0">
                  <a:solidFill>
                    <a:schemeClr val="bg1"/>
                  </a:solidFill>
                  <a:latin typeface="Calibri"/>
                  <a:cs typeface="Calibri"/>
                </a:rPr>
                <a:t> 2</a:t>
              </a:r>
              <a:endParaRPr lang="en-US" sz="16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661132" y="2114550"/>
              <a:ext cx="2988085" cy="1905000"/>
              <a:chOff x="3077957" y="1076649"/>
              <a:chExt cx="2988085" cy="2990202"/>
            </a:xfrm>
          </p:grpSpPr>
          <p:grpSp>
            <p:nvGrpSpPr>
              <p:cNvPr id="2" name="Группа 1"/>
              <p:cNvGrpSpPr/>
              <p:nvPr/>
            </p:nvGrpSpPr>
            <p:grpSpPr>
              <a:xfrm>
                <a:off x="3077957" y="1076649"/>
                <a:ext cx="2988085" cy="2990202"/>
                <a:chOff x="3077957" y="1076649"/>
                <a:chExt cx="2988085" cy="2990202"/>
              </a:xfrm>
            </p:grpSpPr>
            <p:sp>
              <p:nvSpPr>
                <p:cNvPr id="11" name="Арка 10"/>
                <p:cNvSpPr/>
                <p:nvPr/>
              </p:nvSpPr>
              <p:spPr>
                <a:xfrm>
                  <a:off x="3083386" y="1076649"/>
                  <a:ext cx="2982656" cy="2982656"/>
                </a:xfrm>
                <a:prstGeom prst="blockArc">
                  <a:avLst>
                    <a:gd name="adj1" fmla="val 5400000"/>
                    <a:gd name="adj2" fmla="val 10800000"/>
                    <a:gd name="adj3" fmla="val 4633"/>
                  </a:avLst>
                </a:prstGeom>
              </p:spPr>
              <p:style>
                <a:lnRef idx="0">
                  <a:schemeClr val="accent2">
                    <a:shade val="90000"/>
                    <a:hueOff val="416486"/>
                    <a:satOff val="-9557"/>
                    <a:lumOff val="23886"/>
                    <a:alphaOff val="0"/>
                  </a:schemeClr>
                </a:lnRef>
                <a:fillRef idx="3">
                  <a:schemeClr val="accent2">
                    <a:shade val="90000"/>
                    <a:hueOff val="416486"/>
                    <a:satOff val="-9557"/>
                    <a:lumOff val="23886"/>
                    <a:alphaOff val="0"/>
                  </a:schemeClr>
                </a:fillRef>
                <a:effectRef idx="3">
                  <a:schemeClr val="accent2">
                    <a:shade val="90000"/>
                    <a:hueOff val="416486"/>
                    <a:satOff val="-9557"/>
                    <a:lumOff val="23886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2" name="Арка 11"/>
                <p:cNvSpPr/>
                <p:nvPr/>
              </p:nvSpPr>
              <p:spPr>
                <a:xfrm>
                  <a:off x="3083386" y="1076649"/>
                  <a:ext cx="2982656" cy="2982656"/>
                </a:xfrm>
                <a:prstGeom prst="blockArc">
                  <a:avLst>
                    <a:gd name="adj1" fmla="val 0"/>
                    <a:gd name="adj2" fmla="val 5400000"/>
                    <a:gd name="adj3" fmla="val 4633"/>
                  </a:avLst>
                </a:prstGeom>
              </p:spPr>
              <p:style>
                <a:lnRef idx="0">
                  <a:schemeClr val="accent2">
                    <a:shade val="90000"/>
                    <a:hueOff val="208243"/>
                    <a:satOff val="-4779"/>
                    <a:lumOff val="11943"/>
                    <a:alphaOff val="0"/>
                  </a:schemeClr>
                </a:lnRef>
                <a:fillRef idx="3">
                  <a:schemeClr val="accent2">
                    <a:shade val="90000"/>
                    <a:hueOff val="208243"/>
                    <a:satOff val="-4779"/>
                    <a:lumOff val="11943"/>
                    <a:alphaOff val="0"/>
                  </a:schemeClr>
                </a:fillRef>
                <a:effectRef idx="3">
                  <a:schemeClr val="accent2">
                    <a:shade val="90000"/>
                    <a:hueOff val="208243"/>
                    <a:satOff val="-4779"/>
                    <a:lumOff val="11943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4" name="Арка 13"/>
                <p:cNvSpPr/>
                <p:nvPr/>
              </p:nvSpPr>
              <p:spPr>
                <a:xfrm>
                  <a:off x="3077957" y="1084195"/>
                  <a:ext cx="2982656" cy="2982656"/>
                </a:xfrm>
                <a:prstGeom prst="blockArc">
                  <a:avLst>
                    <a:gd name="adj1" fmla="val 16200000"/>
                    <a:gd name="adj2" fmla="val 0"/>
                    <a:gd name="adj3" fmla="val 4633"/>
                  </a:avLst>
                </a:prstGeom>
              </p:spPr>
              <p:style>
                <a:lnRef idx="0">
                  <a:schemeClr val="accent2">
                    <a:shade val="90000"/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2">
                    <a:shade val="90000"/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2">
                    <a:shade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</p:grpSp>
          <p:sp>
            <p:nvSpPr>
              <p:cNvPr id="15" name="Арка 14"/>
              <p:cNvSpPr/>
              <p:nvPr/>
            </p:nvSpPr>
            <p:spPr>
              <a:xfrm>
                <a:off x="3080672" y="1080422"/>
                <a:ext cx="2982656" cy="2982656"/>
              </a:xfrm>
              <a:prstGeom prst="blockArc">
                <a:avLst>
                  <a:gd name="adj1" fmla="val 10800000"/>
                  <a:gd name="adj2" fmla="val 16200000"/>
                  <a:gd name="adj3" fmla="val 4633"/>
                </a:avLst>
              </a:prstGeom>
            </p:spPr>
            <p:style>
              <a:lnRef idx="0">
                <a:schemeClr val="accent2">
                  <a:shade val="90000"/>
                  <a:hueOff val="624728"/>
                  <a:satOff val="-14336"/>
                  <a:lumOff val="35829"/>
                  <a:alphaOff val="0"/>
                </a:schemeClr>
              </a:lnRef>
              <a:fillRef idx="3">
                <a:schemeClr val="accent2">
                  <a:shade val="90000"/>
                  <a:hueOff val="624728"/>
                  <a:satOff val="-14336"/>
                  <a:lumOff val="35829"/>
                  <a:alphaOff val="0"/>
                </a:schemeClr>
              </a:fillRef>
              <a:effectRef idx="3">
                <a:schemeClr val="accent2">
                  <a:shade val="90000"/>
                  <a:hueOff val="624728"/>
                  <a:satOff val="-14336"/>
                  <a:lumOff val="35829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sp>
        <p:nvSpPr>
          <p:cNvPr id="5" name="TextBox 4"/>
          <p:cNvSpPr txBox="1"/>
          <p:nvPr/>
        </p:nvSpPr>
        <p:spPr>
          <a:xfrm>
            <a:off x="1109144" y="1394996"/>
            <a:ext cx="3657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>
                <a:solidFill>
                  <a:srgbClr val="1F5FA0"/>
                </a:solidFill>
                <a:latin typeface="Calibri"/>
                <a:cs typeface="Calibri"/>
              </a:rPr>
              <a:t>Хорошо масштабируемые задачи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1394996"/>
            <a:ext cx="36576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1F5FA0"/>
                </a:solidFill>
                <a:latin typeface="Calibri"/>
                <a:cs typeface="Calibri"/>
              </a:rPr>
              <a:t>Плохо </a:t>
            </a:r>
            <a:r>
              <a:rPr lang="ru-RU" sz="1900" b="1" dirty="0">
                <a:solidFill>
                  <a:srgbClr val="1F5FA0"/>
                </a:solidFill>
                <a:latin typeface="Calibri"/>
                <a:cs typeface="Calibri"/>
              </a:rPr>
              <a:t>масштабируемые задачи</a:t>
            </a:r>
          </a:p>
        </p:txBody>
      </p:sp>
      <p:sp>
        <p:nvSpPr>
          <p:cNvPr id="17" name="Rectangle 30"/>
          <p:cNvSpPr/>
          <p:nvPr/>
        </p:nvSpPr>
        <p:spPr>
          <a:xfrm>
            <a:off x="6019800" y="2343150"/>
            <a:ext cx="1981200" cy="722478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bg2">
                  <a:lumMod val="50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Calibri"/>
                <a:cs typeface="Calibri"/>
              </a:rPr>
              <a:t>Шаг</a:t>
            </a: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 3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39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6800" y="342900"/>
            <a:ext cx="7772400" cy="99332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1F5FA0"/>
                </a:solidFill>
                <a:effectLst/>
                <a:latin typeface="Calibri"/>
                <a:cs typeface="Calibri"/>
              </a:rPr>
              <a:t>Решение СЛАУ с 99 миллионами неизвестных</a:t>
            </a:r>
            <a:endParaRPr lang="en-US" sz="3200" dirty="0">
              <a:solidFill>
                <a:srgbClr val="1F5FA0"/>
              </a:solidFill>
              <a:effectLst/>
              <a:latin typeface="Calibri"/>
              <a:cs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57914"/>
            <a:ext cx="7620000" cy="382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9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2114550"/>
            <a:ext cx="7620000" cy="53697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1F5FA0"/>
                </a:solidFill>
                <a:effectLst/>
                <a:latin typeface="Calibri"/>
                <a:cs typeface="Calibri"/>
              </a:rPr>
              <a:t>Спасибо за внимание</a:t>
            </a:r>
            <a:endParaRPr lang="en-US" sz="4800" dirty="0">
              <a:solidFill>
                <a:srgbClr val="1F5FA0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49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erMedia.com - Missing Piece - Static Layou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3878</TotalTime>
  <Words>94</Words>
  <Application>Microsoft Macintosh PowerPoint</Application>
  <PresentationFormat>Экран (16:9)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Office Theme</vt:lpstr>
      <vt:lpstr>PresenterMedia.com - Missing Piece - Static Layout</vt:lpstr>
      <vt:lpstr>Российские  технологии обработки  больших данных</vt:lpstr>
      <vt:lpstr>Рост электронной торговли</vt:lpstr>
      <vt:lpstr>Потоки данных</vt:lpstr>
      <vt:lpstr>Обработка полученных данных  на HPC</vt:lpstr>
      <vt:lpstr>Обработка полученных данных на HPC</vt:lpstr>
      <vt:lpstr>Решение СЛАУ с 99 миллионами неизвестных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</dc:creator>
  <cp:lastModifiedBy>Сергей Петросов</cp:lastModifiedBy>
  <cp:revision>257</cp:revision>
  <dcterms:created xsi:type="dcterms:W3CDTF">2010-01-22T14:46:37Z</dcterms:created>
  <dcterms:modified xsi:type="dcterms:W3CDTF">2016-05-16T15:42:48Z</dcterms:modified>
</cp:coreProperties>
</file>