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0"/>
  </p:notesMasterIdLst>
  <p:sldIdLst>
    <p:sldId id="261" r:id="rId2"/>
    <p:sldId id="320" r:id="rId3"/>
    <p:sldId id="325" r:id="rId4"/>
    <p:sldId id="322" r:id="rId5"/>
    <p:sldId id="324" r:id="rId6"/>
    <p:sldId id="321" r:id="rId7"/>
    <p:sldId id="265" r:id="rId8"/>
    <p:sldId id="319" r:id="rId9"/>
  </p:sldIdLst>
  <p:sldSz cx="13003213" cy="9752013"/>
  <p:notesSz cx="6858000" cy="9144000"/>
  <p:defaultTextStyle>
    <a:defPPr>
      <a:defRPr lang="ru-RU"/>
    </a:defPPr>
    <a:lvl1pPr marL="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09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197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295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394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492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6590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2688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8786" algn="l" defTabSz="1092197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ление" id="{C539DCF3-7C25-4697-AF76-15D66AF01762}">
          <p14:sldIdLst>
            <p14:sldId id="261"/>
          </p14:sldIdLst>
        </p14:section>
        <p14:section name="Раздел без заголовка" id="{54946E17-FEA5-4FD4-B0F1-E3B5E39C6A58}">
          <p14:sldIdLst>
            <p14:sldId id="320"/>
            <p14:sldId id="325"/>
            <p14:sldId id="322"/>
            <p14:sldId id="324"/>
            <p14:sldId id="321"/>
            <p14:sldId id="265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  <p15:guide id="3" pos="4237" userDrawn="1">
          <p15:clr>
            <a:srgbClr val="A4A3A4"/>
          </p15:clr>
        </p15:guide>
        <p15:guide id="4" pos="6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83" autoAdjust="0"/>
    <p:restoredTop sz="95679" autoAdjust="0"/>
  </p:normalViewPr>
  <p:slideViewPr>
    <p:cSldViewPr>
      <p:cViewPr varScale="1">
        <p:scale>
          <a:sx n="75" d="100"/>
          <a:sy n="75" d="100"/>
        </p:scale>
        <p:origin x="920" y="176"/>
      </p:cViewPr>
      <p:guideLst>
        <p:guide orient="horz" pos="3072"/>
        <p:guide pos="4096"/>
        <p:guide pos="4237"/>
        <p:guide pos="6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28" y="168"/>
      </p:cViewPr>
      <p:guideLst/>
    </p:cSldViewPr>
  </p:notesViewPr>
  <p:gridSpacing cx="255600" cy="2556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7736759010431"/>
          <c:y val="0.190315914734374"/>
          <c:w val="0.752263240989569"/>
          <c:h val="0.5599228318236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значение</c:v>
                </c:pt>
              </c:strCache>
            </c:strRef>
          </c:tx>
          <c:spPr>
            <a:solidFill>
              <a:srgbClr val="FFCC00"/>
            </a:solidFill>
            <a:ln w="508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BB882E4-93F9-4451-AC6E-F9BD428F0C4F}" type="VALUE">
                      <a:rPr lang="pt-BR" smtClean="0"/>
                      <a:pPr/>
                      <a:t>[ЗНАЧЕНИЕ]</a:t>
                    </a:fld>
                    <a:r>
                      <a:rPr lang="pt-BR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AC66EB7-7538-49F8-871D-9C3D6073AB16}" type="VALUE">
                      <a:rPr lang="pt-BR" smtClean="0"/>
                      <a:pPr/>
                      <a:t>[ЗНАЧЕНИЕ]</a:t>
                    </a:fld>
                    <a:r>
                      <a:rPr lang="pt-BR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smtClean="0"/>
                      <a:t>53,7%</a:t>
                    </a:r>
                    <a:endParaRPr lang="pt-BR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F024688-84C8-4D01-8CC0-497DBF65D93D}" type="VALUE">
                      <a:rPr lang="pt-BR" smtClean="0"/>
                      <a:pPr/>
                      <a:t>[ЗНАЧЕНИЕ]</a:t>
                    </a:fld>
                    <a:r>
                      <a:rPr lang="pt-BR" smtClean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extbook New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PayPal</c:v>
                </c:pt>
                <c:pt idx="1">
                  <c:v>WebMoney</c:v>
                </c:pt>
                <c:pt idx="2">
                  <c:v>QIWI Wallet</c:v>
                </c:pt>
                <c:pt idx="3">
                  <c:v>Яндекс.Деньги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31.6</c:v>
                </c:pt>
                <c:pt idx="1">
                  <c:v>51.1</c:v>
                </c:pt>
                <c:pt idx="2">
                  <c:v>53.7</c:v>
                </c:pt>
                <c:pt idx="3">
                  <c:v>59.5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9076144"/>
        <c:axId val="-2141989840"/>
      </c:barChart>
      <c:catAx>
        <c:axId val="-2139076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508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2141989840"/>
        <c:crosses val="autoZero"/>
        <c:auto val="1"/>
        <c:lblAlgn val="ctr"/>
        <c:lblOffset val="100"/>
        <c:noMultiLvlLbl val="0"/>
      </c:catAx>
      <c:valAx>
        <c:axId val="-214198984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13907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5DC2-907F-45E7-9EC0-699D8B936DF1}" type="datetimeFigureOut">
              <a:rPr lang="ru-RU" smtClean="0"/>
              <a:t>16.05.16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45223-CEDC-4B64-937C-91A92FBF1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5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8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36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1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608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45223-CEDC-4B64-937C-91A92FBF150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606" y="2575606"/>
            <a:ext cx="10224000" cy="4600800"/>
          </a:xfrm>
        </p:spPr>
        <p:txBody>
          <a:bodyPr lIns="0" anchor="ctr">
            <a:noAutofit/>
          </a:bodyPr>
          <a:lstStyle>
            <a:lvl1pPr algn="l">
              <a:lnSpc>
                <a:spcPts val="8000"/>
              </a:lnSpc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22400"/>
          </a:xfrm>
        </p:spPr>
        <p:txBody>
          <a:bodyPr lIns="0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3000" baseline="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542" y="1042006"/>
            <a:ext cx="1137063" cy="76680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1389605" y="8710006"/>
            <a:ext cx="10223999" cy="255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1" descr="yandex.money_rus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r="160"/>
          <a:stretch/>
        </p:blipFill>
        <p:spPr>
          <a:xfrm>
            <a:off x="1389607" y="1016808"/>
            <a:ext cx="8179199" cy="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216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7313937" y="3086807"/>
            <a:ext cx="4328013" cy="3322800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57976" y="3086806"/>
            <a:ext cx="4376830" cy="33228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403506" y="6920806"/>
            <a:ext cx="43313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7268406" y="6920806"/>
            <a:ext cx="4373544" cy="766800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330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ор. изображение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1808807"/>
            <a:ext cx="11757601" cy="5081385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75251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9" name="Текст 9"/>
          <p:cNvSpPr>
            <a:spLocks noGrp="1"/>
          </p:cNvSpPr>
          <p:nvPr>
            <p:ph type="body" sz="quarter" idx="16"/>
          </p:nvPr>
        </p:nvSpPr>
        <p:spPr>
          <a:xfrm>
            <a:off x="622806" y="7432006"/>
            <a:ext cx="117576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770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1808807"/>
            <a:ext cx="11757601" cy="6389999"/>
          </a:xfrm>
        </p:spPr>
        <p:txBody>
          <a:bodyPr/>
          <a:lstStyle>
            <a:lvl1pPr marL="0" marR="0" indent="0" algn="l" defTabSz="975251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75251" rtl="0" eaLnBrk="1" fontAlgn="auto" latinLnBrk="0" hangingPunct="1">
              <a:lnSpc>
                <a:spcPts val="4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030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без заголовк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5" hasCustomPrompt="1"/>
          </p:nvPr>
        </p:nvSpPr>
        <p:spPr>
          <a:xfrm>
            <a:off x="622805" y="530806"/>
            <a:ext cx="11757601" cy="7668001"/>
          </a:xfrm>
        </p:spPr>
        <p:txBody>
          <a:bodyPr/>
          <a:lstStyle/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3003212" cy="9752013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50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без 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7466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1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1553206"/>
            <a:ext cx="10224000" cy="12779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412007" y="7441611"/>
            <a:ext cx="3322799" cy="501596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2412007" y="5898407"/>
            <a:ext cx="3322799" cy="51119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1389606" y="3342406"/>
            <a:ext cx="10224000" cy="19262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05" y="7432005"/>
            <a:ext cx="511201" cy="511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21" y="5898406"/>
            <a:ext cx="293248" cy="5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8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такты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1553206"/>
            <a:ext cx="10224000" cy="12779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endParaRPr lang="en-US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2412007" y="6419212"/>
            <a:ext cx="3322799" cy="501596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Текст 9"/>
          <p:cNvSpPr>
            <a:spLocks noGrp="1"/>
          </p:cNvSpPr>
          <p:nvPr>
            <p:ph type="body" sz="quarter" idx="24" hasCustomPrompt="1"/>
          </p:nvPr>
        </p:nvSpPr>
        <p:spPr>
          <a:xfrm>
            <a:off x="1389606" y="3342406"/>
            <a:ext cx="10224000" cy="19262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05" y="6409606"/>
            <a:ext cx="511201" cy="51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7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 без 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606" y="7432006"/>
            <a:ext cx="10224000" cy="1022400"/>
          </a:xfrm>
        </p:spPr>
        <p:txBody>
          <a:bodyPr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3000"/>
            </a:lvl1pPr>
            <a:lvl2pPr marL="487625" indent="0" algn="ctr">
              <a:buNone/>
              <a:defRPr sz="2133"/>
            </a:lvl2pPr>
            <a:lvl3pPr marL="975251" indent="0" algn="ctr">
              <a:buNone/>
              <a:defRPr sz="1920"/>
            </a:lvl3pPr>
            <a:lvl4pPr marL="1462875" indent="0" algn="ctr">
              <a:buNone/>
              <a:defRPr sz="1707"/>
            </a:lvl4pPr>
            <a:lvl5pPr marL="1950500" indent="0" algn="ctr">
              <a:buNone/>
              <a:defRPr sz="1707"/>
            </a:lvl5pPr>
            <a:lvl6pPr marL="2438125" indent="0" algn="ctr">
              <a:buNone/>
              <a:defRPr sz="1707"/>
            </a:lvl6pPr>
            <a:lvl7pPr marL="2925751" indent="0" algn="ctr">
              <a:buNone/>
              <a:defRPr sz="1707"/>
            </a:lvl7pPr>
            <a:lvl8pPr marL="3413376" indent="0" algn="ctr">
              <a:buNone/>
              <a:defRPr sz="1707"/>
            </a:lvl8pPr>
            <a:lvl9pPr marL="3901001" indent="0" algn="ctr">
              <a:buNone/>
              <a:defRPr sz="1707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1389606" y="8710006"/>
            <a:ext cx="10224000" cy="255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78406" y="786406"/>
            <a:ext cx="914400" cy="9144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609562" indent="-609562" algn="l">
              <a:buClr>
                <a:schemeClr val="bg2"/>
              </a:buClr>
              <a:buFont typeface="Impact" panose="020B0806030902050204" pitchFamily="34" charset="0"/>
              <a:buChar char="│"/>
            </a:pPr>
            <a:endParaRPr lang="ru-RU" sz="6000" u="none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1" descr="yandex.money_ru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r="160"/>
          <a:stretch/>
        </p:blipFill>
        <p:spPr>
          <a:xfrm>
            <a:off x="1389607" y="1016808"/>
            <a:ext cx="8179199" cy="914792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71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  <p:extLst mod="1">
    <p:ext uri="{DCECCB84-F9BA-43D5-87BE-67443E8EF086}">
      <p15:sldGuideLst xmlns:p15="http://schemas.microsoft.com/office/powerpoint/2012/main">
        <p15:guide id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606" y="2575606"/>
            <a:ext cx="10224000" cy="4600800"/>
          </a:xfrm>
        </p:spPr>
        <p:txBody>
          <a:bodyPr anchor="ctr">
            <a:noAutofit/>
          </a:bodyPr>
          <a:lstStyle>
            <a:lvl1pPr>
              <a:lnSpc>
                <a:spcPts val="8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607" y="1042006"/>
            <a:ext cx="10224000" cy="1022400"/>
          </a:xfrm>
        </p:spPr>
        <p:txBody>
          <a:bodyPr anchor="t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8762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25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287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50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12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575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3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00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19901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89606" y="7432005"/>
            <a:ext cx="10224000" cy="1278001"/>
          </a:xfrm>
        </p:spPr>
        <p:txBody>
          <a:bodyPr anchor="ctr">
            <a:noAutofit/>
          </a:bodyPr>
          <a:lstStyle>
            <a:lvl1pPr>
              <a:lnSpc>
                <a:spcPts val="4000"/>
              </a:lnSpc>
              <a:defRPr sz="3000" baseline="0"/>
            </a:lvl1pPr>
          </a:lstStyle>
          <a:p>
            <a:r>
              <a:rPr lang="ru-RU" dirty="0" smtClean="0"/>
              <a:t>Образец текста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4006" y="1808805"/>
            <a:ext cx="10479600" cy="5367601"/>
          </a:xfrm>
        </p:spPr>
        <p:txBody>
          <a:bodyPr>
            <a:noAutofit/>
          </a:bodyPr>
          <a:lstStyle>
            <a:lvl1pPr marL="723900" indent="-72390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Char char="│"/>
              <a:defRPr sz="6000" baseline="0"/>
            </a:lvl1pPr>
          </a:lstStyle>
          <a:p>
            <a:pPr lvl="0"/>
            <a:r>
              <a:rPr lang="ru-RU" dirty="0" smtClean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784534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6390000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spcBef>
                <a:spcPts val="2000"/>
              </a:spcBef>
              <a:defRPr/>
            </a:lvl3pPr>
            <a:lvl4pPr>
              <a:lnSpc>
                <a:spcPct val="100000"/>
              </a:lnSpc>
              <a:spcBef>
                <a:spcPts val="2000"/>
              </a:spcBef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39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3"/>
          <p:cNvSpPr>
            <a:spLocks noGrp="1"/>
          </p:cNvSpPr>
          <p:nvPr>
            <p:ph sz="quarter" idx="15"/>
          </p:nvPr>
        </p:nvSpPr>
        <p:spPr>
          <a:xfrm>
            <a:off x="622805" y="1808806"/>
            <a:ext cx="5623201" cy="6390001"/>
          </a:xfrm>
        </p:spPr>
        <p:txBody>
          <a:bodyPr anchor="t"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6"/>
          </p:nvPr>
        </p:nvSpPr>
        <p:spPr>
          <a:xfrm>
            <a:off x="6777011" y="1808806"/>
            <a:ext cx="5623201" cy="6390001"/>
          </a:xfrm>
        </p:spPr>
        <p:txBody>
          <a:bodyPr anchor="t"/>
          <a:lstStyle>
            <a:lvl1pPr marL="0" marR="0" indent="0" algn="l" defTabSz="975251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1096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5 изображений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13896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13896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4201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7"/>
          </p:nvPr>
        </p:nvSpPr>
        <p:spPr>
          <a:xfrm>
            <a:off x="42012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1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70128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2" name="Текст 9"/>
          <p:cNvSpPr>
            <a:spLocks noGrp="1"/>
          </p:cNvSpPr>
          <p:nvPr>
            <p:ph type="body" sz="quarter" idx="19"/>
          </p:nvPr>
        </p:nvSpPr>
        <p:spPr>
          <a:xfrm>
            <a:off x="70128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20" hasCustomPrompt="1"/>
          </p:nvPr>
        </p:nvSpPr>
        <p:spPr>
          <a:xfrm>
            <a:off x="98244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21"/>
          </p:nvPr>
        </p:nvSpPr>
        <p:spPr>
          <a:xfrm>
            <a:off x="9824406" y="5706743"/>
            <a:ext cx="1789200" cy="702863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6783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. + 3 изображения (символы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2156406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5"/>
          </p:nvPr>
        </p:nvSpPr>
        <p:spPr>
          <a:xfrm>
            <a:off x="2156407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Рисунок 4"/>
          <p:cNvSpPr>
            <a:spLocks noGrp="1"/>
          </p:cNvSpPr>
          <p:nvPr>
            <p:ph type="pic" sz="quarter" idx="16" hasCustomPrompt="1"/>
          </p:nvPr>
        </p:nvSpPr>
        <p:spPr>
          <a:xfrm>
            <a:off x="5479205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8" name="Текст 9"/>
          <p:cNvSpPr>
            <a:spLocks noGrp="1"/>
          </p:cNvSpPr>
          <p:nvPr>
            <p:ph type="body" sz="quarter" idx="17"/>
          </p:nvPr>
        </p:nvSpPr>
        <p:spPr>
          <a:xfrm>
            <a:off x="5479208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8" y="3853606"/>
            <a:ext cx="1789201" cy="153360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9" y="5642806"/>
            <a:ext cx="1789200" cy="766800"/>
          </a:xfrm>
        </p:spPr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953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. + 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6762-87D3-4DF9-9E87-93829038349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 hasCustomPrompt="1"/>
          </p:nvPr>
        </p:nvSpPr>
        <p:spPr>
          <a:xfrm>
            <a:off x="816987" y="3342406"/>
            <a:ext cx="3384219" cy="2475802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5"/>
          </p:nvPr>
        </p:nvSpPr>
        <p:spPr>
          <a:xfrm>
            <a:off x="816987" y="6167795"/>
            <a:ext cx="338421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6"/>
          </p:nvPr>
        </p:nvSpPr>
        <p:spPr>
          <a:xfrm>
            <a:off x="4968006" y="6173514"/>
            <a:ext cx="3322800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Рисунок 4"/>
          <p:cNvSpPr>
            <a:spLocks noGrp="1"/>
          </p:cNvSpPr>
          <p:nvPr>
            <p:ph type="pic" sz="quarter" idx="17" hasCustomPrompt="1"/>
          </p:nvPr>
        </p:nvSpPr>
        <p:spPr>
          <a:xfrm>
            <a:off x="4968006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18" hasCustomPrompt="1"/>
          </p:nvPr>
        </p:nvSpPr>
        <p:spPr>
          <a:xfrm>
            <a:off x="8802007" y="3342406"/>
            <a:ext cx="3322800" cy="2466298"/>
          </a:xfrm>
          <a:noFill/>
        </p:spPr>
        <p:txBody>
          <a:bodyPr/>
          <a:lstStyle>
            <a:lvl1pPr marL="0" marR="0" indent="0" algn="ctr" defTabSz="975251" rtl="0" eaLnBrk="1" fontAlgn="auto" latinLnBrk="0" hangingPunct="1">
              <a:lnSpc>
                <a:spcPts val="3200"/>
              </a:lnSpc>
              <a:spcBef>
                <a:spcPts val="2133"/>
              </a:spcBef>
              <a:spcAft>
                <a:spcPts val="2133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Jpg, </a:t>
            </a:r>
            <a:r>
              <a:rPr lang="en-US" dirty="0" err="1" smtClean="0"/>
              <a:t>Png</a:t>
            </a:r>
            <a:endParaRPr lang="ru-RU" dirty="0" smtClean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19"/>
          </p:nvPr>
        </p:nvSpPr>
        <p:spPr>
          <a:xfrm>
            <a:off x="8802008" y="6164010"/>
            <a:ext cx="3322799" cy="722371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23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806" y="530807"/>
            <a:ext cx="11757600" cy="76679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806" y="1808807"/>
            <a:ext cx="11757600" cy="6389999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805" y="8740620"/>
            <a:ext cx="10751513" cy="224986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69206" y="8740619"/>
            <a:ext cx="511200" cy="224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626762-87D3-4DF9-9E87-9382903834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5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715" r:id="rId4"/>
    <p:sldLayoutId id="2147483699" r:id="rId5"/>
    <p:sldLayoutId id="2147483716" r:id="rId6"/>
    <p:sldLayoutId id="2147483701" r:id="rId7"/>
    <p:sldLayoutId id="2147483703" r:id="rId8"/>
    <p:sldLayoutId id="2147483704" r:id="rId9"/>
    <p:sldLayoutId id="2147483705" r:id="rId10"/>
    <p:sldLayoutId id="2147483717" r:id="rId11"/>
    <p:sldLayoutId id="2147483706" r:id="rId12"/>
    <p:sldLayoutId id="2147483707" r:id="rId13"/>
    <p:sldLayoutId id="2147483708" r:id="rId14"/>
    <p:sldLayoutId id="2147483710" r:id="rId15"/>
    <p:sldLayoutId id="2147483711" r:id="rId16"/>
    <p:sldLayoutId id="2147483720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75251" rtl="0" eaLnBrk="1" latinLnBrk="0" hangingPunct="1">
        <a:lnSpc>
          <a:spcPts val="5900"/>
        </a:lnSpc>
        <a:spcBef>
          <a:spcPts val="0"/>
        </a:spcBef>
        <a:spcAft>
          <a:spcPts val="0"/>
        </a:spcAft>
        <a:buNone/>
        <a:tabLst>
          <a:tab pos="3943350" algn="l"/>
        </a:tabLst>
        <a:defRPr sz="50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75251" rtl="0" eaLnBrk="1" latinLnBrk="0" hangingPunct="1">
        <a:lnSpc>
          <a:spcPct val="100000"/>
        </a:lnSpc>
        <a:spcBef>
          <a:spcPts val="2000"/>
        </a:spcBef>
        <a:spcAft>
          <a:spcPts val="2000"/>
        </a:spcAft>
        <a:buFontTx/>
        <a:buNone/>
        <a:defRPr lang="ru-RU" sz="30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-395288" algn="l" defTabSz="101753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Impact" panose="020B0806030902050204" pitchFamily="34" charset="0"/>
        <a:buChar char="▌"/>
        <a:tabLst/>
        <a:defRPr sz="30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4000" indent="-288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Textbook New Light" panose="020B0503020503020204" pitchFamily="34" charset="-52"/>
        <a:buChar char="›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4000" indent="-324000" algn="l" defTabSz="975251" rtl="0" eaLnBrk="1" latinLnBrk="0" hangingPunct="1">
        <a:lnSpc>
          <a:spcPct val="100000"/>
        </a:lnSpc>
        <a:spcBef>
          <a:spcPts val="2000"/>
        </a:spcBef>
        <a:spcAft>
          <a:spcPts val="0"/>
        </a:spcAft>
        <a:buFont typeface="+mj-lt"/>
        <a:buAutoNum type="arabicPeriod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75251" rtl="0" eaLnBrk="1" latinLnBrk="0" hangingPunct="1">
        <a:lnSpc>
          <a:spcPct val="90000"/>
        </a:lnSpc>
        <a:spcBef>
          <a:spcPts val="533"/>
        </a:spcBef>
        <a:buFontTx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9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56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188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4813" indent="-243812" algn="l" defTabSz="975251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2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7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500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125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75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376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001" algn="l" defTabSz="975251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679">
          <p15:clr>
            <a:srgbClr val="F26B43"/>
          </p15:clr>
        </p15:guide>
        <p15:guide id="2" pos="7360">
          <p15:clr>
            <a:srgbClr val="F26B43"/>
          </p15:clr>
        </p15:guide>
        <p15:guide id="3" pos="7040">
          <p15:clr>
            <a:srgbClr val="F26B43"/>
          </p15:clr>
        </p15:guide>
        <p15:guide id="4" pos="6720">
          <p15:clr>
            <a:srgbClr val="F26B43"/>
          </p15:clr>
        </p15:guide>
        <p15:guide id="5" pos="6401">
          <p15:clr>
            <a:srgbClr val="F26B43"/>
          </p15:clr>
        </p15:guide>
        <p15:guide id="6" pos="6081">
          <p15:clr>
            <a:srgbClr val="F26B43"/>
          </p15:clr>
        </p15:guide>
        <p15:guide id="7" pos="5761">
          <p15:clr>
            <a:srgbClr val="F26B43"/>
          </p15:clr>
        </p15:guide>
        <p15:guide id="8" pos="5441">
          <p15:clr>
            <a:srgbClr val="F26B43"/>
          </p15:clr>
        </p15:guide>
        <p15:guide id="9" pos="5122">
          <p15:clr>
            <a:srgbClr val="F26B43"/>
          </p15:clr>
        </p15:guide>
        <p15:guide id="10" pos="4802">
          <p15:clr>
            <a:srgbClr val="F26B43"/>
          </p15:clr>
        </p15:guide>
        <p15:guide id="11" pos="4482">
          <p15:clr>
            <a:srgbClr val="F26B43"/>
          </p15:clr>
        </p15:guide>
        <p15:guide id="12" pos="4162">
          <p15:clr>
            <a:srgbClr val="F26B43"/>
          </p15:clr>
        </p15:guide>
        <p15:guide id="13" pos="3523">
          <p15:clr>
            <a:srgbClr val="F26B43"/>
          </p15:clr>
        </p15:guide>
        <p15:guide id="14" pos="3843">
          <p15:clr>
            <a:srgbClr val="F26B43"/>
          </p15:clr>
        </p15:guide>
        <p15:guide id="15" pos="3203">
          <p15:clr>
            <a:srgbClr val="F26B43"/>
          </p15:clr>
        </p15:guide>
        <p15:guide id="16" pos="2883">
          <p15:clr>
            <a:srgbClr val="F26B43"/>
          </p15:clr>
        </p15:guide>
        <p15:guide id="17" pos="2564">
          <p15:clr>
            <a:srgbClr val="F26B43"/>
          </p15:clr>
        </p15:guide>
        <p15:guide id="18" pos="2244">
          <p15:clr>
            <a:srgbClr val="F26B43"/>
          </p15:clr>
        </p15:guide>
        <p15:guide id="19" pos="1924">
          <p15:clr>
            <a:srgbClr val="F26B43"/>
          </p15:clr>
        </p15:guide>
        <p15:guide id="20" pos="1604">
          <p15:clr>
            <a:srgbClr val="F26B43"/>
          </p15:clr>
        </p15:guide>
        <p15:guide id="21" pos="1285">
          <p15:clr>
            <a:srgbClr val="F26B43"/>
          </p15:clr>
        </p15:guide>
        <p15:guide id="22" pos="645">
          <p15:clr>
            <a:srgbClr val="F26B43"/>
          </p15:clr>
        </p15:guide>
        <p15:guide id="23" pos="965">
          <p15:clr>
            <a:srgbClr val="F26B43"/>
          </p15:clr>
        </p15:guide>
        <p15:guide id="24" pos="325">
          <p15:clr>
            <a:srgbClr val="F26B43"/>
          </p15:clr>
        </p15:guide>
        <p15:guide id="25" pos="7999">
          <p15:clr>
            <a:srgbClr val="F26B43"/>
          </p15:clr>
        </p15:guide>
        <p15:guide id="26" pos="8319">
          <p15:clr>
            <a:srgbClr val="F26B43"/>
          </p15:clr>
        </p15:guide>
        <p15:guide id="27" pos="8639">
          <p15:clr>
            <a:srgbClr val="F26B43"/>
          </p15:clr>
        </p15:guide>
        <p15:guide id="28" pos="8958">
          <p15:clr>
            <a:srgbClr val="F26B43"/>
          </p15:clr>
        </p15:guide>
        <p15:guide id="29" pos="9278">
          <p15:clr>
            <a:srgbClr val="F26B43"/>
          </p15:clr>
        </p15:guide>
        <p15:guide id="30" pos="9598">
          <p15:clr>
            <a:srgbClr val="F26B43"/>
          </p15:clr>
        </p15:guide>
        <p15:guide id="31" pos="9918">
          <p15:clr>
            <a:srgbClr val="F26B43"/>
          </p15:clr>
        </p15:guide>
        <p15:guide id="32" pos="10237">
          <p15:clr>
            <a:srgbClr val="F26B43"/>
          </p15:clr>
        </p15:guide>
        <p15:guide id="33" pos="10877">
          <p15:clr>
            <a:srgbClr val="F26B43"/>
          </p15:clr>
        </p15:guide>
        <p15:guide id="34" pos="10557">
          <p15:clr>
            <a:srgbClr val="F26B43"/>
          </p15:clr>
        </p15:guide>
        <p15:guide id="35" pos="11197">
          <p15:clr>
            <a:srgbClr val="F26B43"/>
          </p15:clr>
        </p15:guide>
        <p15:guide id="36" pos="11516">
          <p15:clr>
            <a:srgbClr val="F26B43"/>
          </p15:clr>
        </p15:guide>
        <p15:guide id="37" pos="12156">
          <p15:clr>
            <a:srgbClr val="F26B43"/>
          </p15:clr>
        </p15:guide>
        <p15:guide id="38" pos="11836">
          <p15:clr>
            <a:srgbClr val="F26B43"/>
          </p15:clr>
        </p15:guide>
        <p15:guide id="39" pos="12476">
          <p15:clr>
            <a:srgbClr val="F26B43"/>
          </p15:clr>
        </p15:guide>
        <p15:guide id="40" pos="12795">
          <p15:clr>
            <a:srgbClr val="F26B43"/>
          </p15:clr>
        </p15:guide>
        <p15:guide id="41" pos="13115">
          <p15:clr>
            <a:srgbClr val="F26B43"/>
          </p15:clr>
        </p15:guide>
        <p15:guide id="42" pos="13435">
          <p15:clr>
            <a:srgbClr val="F26B43"/>
          </p15:clr>
        </p15:guide>
        <p15:guide id="43" pos="14074">
          <p15:clr>
            <a:srgbClr val="F26B43"/>
          </p15:clr>
        </p15:guide>
        <p15:guide id="44" pos="13755">
          <p15:clr>
            <a:srgbClr val="F26B43"/>
          </p15:clr>
        </p15:guide>
        <p15:guide id="45" pos="14394">
          <p15:clr>
            <a:srgbClr val="F26B43"/>
          </p15:clr>
        </p15:guide>
        <p15:guide id="46" pos="14714">
          <p15:clr>
            <a:srgbClr val="F26B43"/>
          </p15:clr>
        </p15:guide>
        <p15:guide id="47" pos="15034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4000">
          <p15:clr>
            <a:srgbClr val="F26B43"/>
          </p15:clr>
        </p15:guide>
        <p15:guide id="50" orient="horz" pos="3681">
          <p15:clr>
            <a:srgbClr val="F26B43"/>
          </p15:clr>
        </p15:guide>
        <p15:guide id="51" orient="horz" pos="3361">
          <p15:clr>
            <a:srgbClr val="F26B43"/>
          </p15:clr>
        </p15:guide>
        <p15:guide id="52" orient="horz" pos="3041">
          <p15:clr>
            <a:srgbClr val="F26B43"/>
          </p15:clr>
        </p15:guide>
        <p15:guide id="53" orient="horz" pos="2721">
          <p15:clr>
            <a:srgbClr val="F26B43"/>
          </p15:clr>
        </p15:guide>
        <p15:guide id="54" orient="horz" pos="2402">
          <p15:clr>
            <a:srgbClr val="F26B43"/>
          </p15:clr>
        </p15:guide>
        <p15:guide id="55" orient="horz" pos="2082">
          <p15:clr>
            <a:srgbClr val="F26B43"/>
          </p15:clr>
        </p15:guide>
        <p15:guide id="56" orient="horz" pos="1762">
          <p15:clr>
            <a:srgbClr val="F26B43"/>
          </p15:clr>
        </p15:guide>
        <p15:guide id="57" orient="horz" pos="1442">
          <p15:clr>
            <a:srgbClr val="F26B43"/>
          </p15:clr>
        </p15:guide>
        <p15:guide id="58" orient="horz" pos="1123">
          <p15:clr>
            <a:srgbClr val="F26B43"/>
          </p15:clr>
        </p15:guide>
        <p15:guide id="59" orient="horz" pos="803">
          <p15:clr>
            <a:srgbClr val="F26B43"/>
          </p15:clr>
        </p15:guide>
        <p15:guide id="60" orient="horz" pos="483">
          <p15:clr>
            <a:srgbClr val="F26B43"/>
          </p15:clr>
        </p15:guide>
        <p15:guide id="61" orient="horz" pos="163">
          <p15:clr>
            <a:srgbClr val="F26B43"/>
          </p15:clr>
        </p15:guide>
        <p15:guide id="62" orient="horz" pos="4640">
          <p15:clr>
            <a:srgbClr val="F26B43"/>
          </p15:clr>
        </p15:guide>
        <p15:guide id="63" orient="horz" pos="4959">
          <p15:clr>
            <a:srgbClr val="F26B43"/>
          </p15:clr>
        </p15:guide>
        <p15:guide id="64" orient="horz" pos="5279">
          <p15:clr>
            <a:srgbClr val="F26B43"/>
          </p15:clr>
        </p15:guide>
        <p15:guide id="65" orient="horz" pos="5599">
          <p15:clr>
            <a:srgbClr val="F26B43"/>
          </p15:clr>
        </p15:guide>
        <p15:guide id="66" orient="horz" pos="5919">
          <p15:clr>
            <a:srgbClr val="F26B43"/>
          </p15:clr>
        </p15:guide>
        <p15:guide id="67" orient="horz" pos="6238">
          <p15:clr>
            <a:srgbClr val="F26B43"/>
          </p15:clr>
        </p15:guide>
        <p15:guide id="68" orient="horz" pos="6558">
          <p15:clr>
            <a:srgbClr val="F26B43"/>
          </p15:clr>
        </p15:guide>
        <p15:guide id="69" orient="horz" pos="6878">
          <p15:clr>
            <a:srgbClr val="F26B43"/>
          </p15:clr>
        </p15:guide>
        <p15:guide id="70" orient="horz" pos="7198">
          <p15:clr>
            <a:srgbClr val="F26B43"/>
          </p15:clr>
        </p15:guide>
        <p15:guide id="71" orient="horz" pos="7517">
          <p15:clr>
            <a:srgbClr val="F26B43"/>
          </p15:clr>
        </p15:guide>
        <p15:guide id="72" orient="horz" pos="7837">
          <p15:clr>
            <a:srgbClr val="F26B43"/>
          </p15:clr>
        </p15:guide>
        <p15:guide id="73" orient="horz" pos="8157">
          <p15:clr>
            <a:srgbClr val="F26B43"/>
          </p15:clr>
        </p15:guide>
        <p15:guide id="74" orient="horz" pos="84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89606" y="4109206"/>
            <a:ext cx="11246400" cy="1022400"/>
          </a:xfrm>
        </p:spPr>
        <p:txBody>
          <a:bodyPr/>
          <a:lstStyle/>
          <a:p>
            <a:endParaRPr lang="ru-RU" sz="5000" dirty="0" smtClean="0"/>
          </a:p>
          <a:p>
            <a:r>
              <a:rPr lang="ru-RU" sz="5000" dirty="0" smtClean="0"/>
              <a:t>Электронные платежи. Практики и технологии</a:t>
            </a:r>
            <a:endParaRPr lang="ru-RU" sz="5000" dirty="0"/>
          </a:p>
        </p:txBody>
      </p:sp>
      <p:sp>
        <p:nvSpPr>
          <p:cNvPr id="5" name="Подзаголовок 1"/>
          <p:cNvSpPr txBox="1">
            <a:spLocks/>
          </p:cNvSpPr>
          <p:nvPr/>
        </p:nvSpPr>
        <p:spPr>
          <a:xfrm>
            <a:off x="1389606" y="6920806"/>
            <a:ext cx="10224000" cy="1022400"/>
          </a:xfrm>
          <a:prstGeom prst="rect">
            <a:avLst/>
          </a:prstGeom>
        </p:spPr>
        <p:txBody>
          <a:bodyPr vert="horz" lIns="0" tIns="45720" rIns="91440" bIns="45720" rtlCol="0" anchor="b" anchorCtr="0">
            <a:noAutofit/>
          </a:bodyPr>
          <a:lstStyle>
            <a:lvl1pPr marL="0" indent="0" algn="l" defTabSz="975251" rtl="0" eaLnBrk="1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FontTx/>
              <a:buNone/>
              <a:defRPr lang="ru-RU"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87625" indent="0" algn="ctr" defTabSz="101753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Impact" panose="020B0806030902050204" pitchFamily="34" charset="0"/>
              <a:buNone/>
              <a:tabLst/>
              <a:defRPr sz="2133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75251" indent="0" algn="ctr" defTabSz="975251" rtl="0" eaLnBrk="1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Font typeface="Textbook New Light" panose="020B0503020503020204" pitchFamily="34" charset="-52"/>
              <a:buNone/>
              <a:tabLst/>
              <a:defRPr sz="192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62875" indent="0" algn="ctr" defTabSz="975251" rtl="0" eaLnBrk="1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Font typeface="+mj-lt"/>
              <a:buNone/>
              <a:tabLst/>
              <a:defRPr sz="170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950500" indent="0" algn="ctr" defTabSz="975251" rtl="0" eaLnBrk="1" latinLnBrk="0" hangingPunct="1">
              <a:lnSpc>
                <a:spcPct val="90000"/>
              </a:lnSpc>
              <a:spcBef>
                <a:spcPts val="533"/>
              </a:spcBef>
              <a:buFontTx/>
              <a:buNone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8125" indent="0" algn="ctr" defTabSz="975251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None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5751" indent="0" algn="ctr" defTabSz="975251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None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3376" indent="0" algn="ctr" defTabSz="975251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None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01001" indent="0" algn="ctr" defTabSz="975251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None/>
              <a:defRPr sz="17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Юлия Горелова</a:t>
            </a:r>
          </a:p>
          <a:p>
            <a:r>
              <a:rPr lang="ru-RU" sz="2400" dirty="0" err="1" smtClean="0">
                <a:solidFill>
                  <a:schemeClr val="accent4"/>
                </a:solidFill>
              </a:rPr>
              <a:t>Я</a:t>
            </a:r>
            <a:r>
              <a:rPr lang="ru-RU" sz="2400" dirty="0" err="1" smtClean="0"/>
              <a:t>ндекс.Деньги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50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Электронные деньги сегодня. </a:t>
            </a:r>
            <a:r>
              <a:rPr lang="ru-RU" sz="3800" dirty="0"/>
              <a:t>В</a:t>
            </a:r>
            <a:r>
              <a:rPr lang="ru-RU" sz="3800" dirty="0" smtClean="0"/>
              <a:t> России</a:t>
            </a:r>
            <a:endParaRPr lang="ru-RU" sz="3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1157913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Являются разновидностью перевода без открытия счета, доступны всем кредитным организациям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Развиваются в рамках «закрытых систем», выходят на </a:t>
            </a:r>
            <a:r>
              <a:rPr lang="ru-RU" sz="2300" smtClean="0"/>
              <a:t>путь </a:t>
            </a:r>
            <a:r>
              <a:rPr lang="ru-RU" sz="2300" smtClean="0"/>
              <a:t>«открытых»</a:t>
            </a:r>
            <a:endParaRPr lang="ru-RU" sz="23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Требуют пополнения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ru-RU" sz="23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dirty="0" smtClean="0"/>
              <a:t>Основные игроки: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23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23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ru-RU" sz="2300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22805" y="8740619"/>
            <a:ext cx="5884321" cy="275789"/>
          </a:xfrm>
        </p:spPr>
        <p:txBody>
          <a:bodyPr/>
          <a:lstStyle/>
          <a:p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30866342"/>
              </p:ext>
            </p:extLst>
          </p:nvPr>
        </p:nvGraphicFramePr>
        <p:xfrm>
          <a:off x="2156406" y="3853606"/>
          <a:ext cx="10039712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8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Электронные деньги сегодня. </a:t>
            </a:r>
            <a:r>
              <a:rPr lang="ru-RU" sz="3800" dirty="0"/>
              <a:t>В</a:t>
            </a:r>
            <a:r>
              <a:rPr lang="ru-RU" sz="3800" dirty="0" smtClean="0"/>
              <a:t> мире</a:t>
            </a:r>
            <a:endParaRPr lang="ru-RU" sz="3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1157913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Нигде не выступают как самостоятельная валюта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Также представляют собой «закрытые» или «частично закрытие» системы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В каждой стране регулируются по-своему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Во многих странах вышли на очень высокий уровень развития и тотальное проникновение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ru-RU" sz="23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dirty="0"/>
              <a:t>Основные </a:t>
            </a:r>
            <a:r>
              <a:rPr lang="ru-RU" sz="2300" dirty="0" smtClean="0"/>
              <a:t>игроки</a:t>
            </a:r>
            <a:r>
              <a:rPr lang="ru-RU" sz="2300" dirty="0"/>
              <a:t>:</a:t>
            </a:r>
            <a:endParaRPr lang="en-US" sz="23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30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ru-RU" sz="23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23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endParaRPr lang="ru-RU" sz="2300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22805" y="8740619"/>
            <a:ext cx="5884321" cy="275789"/>
          </a:xfrm>
        </p:spPr>
        <p:txBody>
          <a:bodyPr/>
          <a:lstStyle/>
          <a:p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377" y="7858722"/>
            <a:ext cx="956622" cy="961528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688" y="6864839"/>
            <a:ext cx="1081917" cy="697552"/>
          </a:xfrm>
          <a:prstGeom prst="rect">
            <a:avLst/>
          </a:prstGeom>
        </p:spPr>
      </p:pic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109" y="4493724"/>
            <a:ext cx="1618263" cy="1013458"/>
          </a:xfrm>
          <a:prstGeom prst="rect">
            <a:avLst/>
          </a:prstGeom>
        </p:spPr>
      </p:pic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799" y="6200157"/>
            <a:ext cx="1149771" cy="1013458"/>
          </a:xfrm>
          <a:prstGeom prst="rect">
            <a:avLst/>
          </a:prstGeom>
        </p:spPr>
      </p:pic>
      <p:pic>
        <p:nvPicPr>
          <p:cNvPr id="13" name="Изображение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06" y="6138795"/>
            <a:ext cx="2106261" cy="1042273"/>
          </a:xfrm>
          <a:prstGeom prst="rect">
            <a:avLst/>
          </a:prstGeom>
        </p:spPr>
      </p:pic>
      <p:pic>
        <p:nvPicPr>
          <p:cNvPr id="14" name="Изображение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06" y="4488255"/>
            <a:ext cx="2106261" cy="872864"/>
          </a:xfrm>
          <a:prstGeom prst="rect">
            <a:avLst/>
          </a:prstGeom>
        </p:spPr>
      </p:pic>
      <p:pic>
        <p:nvPicPr>
          <p:cNvPr id="15" name="Изображение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349" y="4304165"/>
            <a:ext cx="1067116" cy="1056954"/>
          </a:xfrm>
          <a:prstGeom prst="rect">
            <a:avLst/>
          </a:prstGeom>
        </p:spPr>
      </p:pic>
      <p:pic>
        <p:nvPicPr>
          <p:cNvPr id="16" name="Изображение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344" y="7728244"/>
            <a:ext cx="919342" cy="9233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09344" y="1901952"/>
            <a:ext cx="914400" cy="9144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indent="0" algn="l">
              <a:buClr>
                <a:schemeClr val="tx2"/>
              </a:buClr>
              <a:buFont typeface="Impact" panose="020B0806030902050204" pitchFamily="34" charset="0"/>
              <a:buNone/>
            </a:pPr>
            <a:endParaRPr lang="ru-RU" sz="3000" u="none" baseline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Тренды развития электронных платежей в России</a:t>
            </a:r>
            <a:endParaRPr lang="ru-RU" sz="3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Взаимопроникновение с прочими платежными инструментами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Переход в мобильность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Максимальное упрощение сценариев оплаты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Новые места обитания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Выход в </a:t>
            </a:r>
            <a:r>
              <a:rPr lang="ru-RU" dirty="0" err="1" smtClean="0"/>
              <a:t>оффлайн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454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Цифровые валюты</a:t>
            </a:r>
            <a:endParaRPr lang="ru-RU" sz="3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22806" y="1553206"/>
            <a:ext cx="12013201" cy="11579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300" b="1" dirty="0" smtClean="0"/>
              <a:t>Bitcoin</a:t>
            </a:r>
            <a:r>
              <a:rPr lang="ru-RU" sz="2300" dirty="0" smtClean="0"/>
              <a:t> – не единственная, но самая популярная цифровая валюта в мире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b="1" dirty="0" smtClean="0"/>
              <a:t>Вектор движения </a:t>
            </a:r>
            <a:r>
              <a:rPr lang="ru-RU" sz="2300" dirty="0" smtClean="0"/>
              <a:t>в сторону создания всемирной единой сети, объединяющей все электронные валюты и участников платежного рынка, с целью:</a:t>
            </a:r>
          </a:p>
          <a:p>
            <a:pPr marL="1141200" lvl="2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Сокращения времени и затрат при денежных переводах </a:t>
            </a:r>
          </a:p>
          <a:p>
            <a:pPr marL="1141200" lvl="2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Унификации учета</a:t>
            </a:r>
          </a:p>
          <a:p>
            <a:pPr marL="1141200" lvl="2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Универсализации платежей</a:t>
            </a:r>
          </a:p>
          <a:p>
            <a:pPr marL="1141200" lvl="2" indent="-4572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300" dirty="0" smtClean="0"/>
              <a:t>Исключения возможности внесения изменений в уже записанную информацию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1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300" b="1" dirty="0" smtClean="0"/>
              <a:t>Стоп-факторы: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300" dirty="0" smtClean="0"/>
              <a:t>Законодательное регулирование (в России запрещены, во многих странах статус не определен)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300" dirty="0" smtClean="0"/>
              <a:t>Противоречия интересам действующих игроков рынка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300" dirty="0" smtClean="0"/>
              <a:t>Неопределенные предельная производительность и вычислительные мощности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2300" dirty="0"/>
              <a:t>Отсутствие межсистемного протокола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2300" dirty="0" smtClean="0"/>
              <a:t>И др.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1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300" b="1" dirty="0" err="1" smtClean="0"/>
              <a:t>Blockchain</a:t>
            </a:r>
            <a:r>
              <a:rPr lang="en-US" sz="2300" dirty="0" smtClean="0"/>
              <a:t> – </a:t>
            </a:r>
            <a:r>
              <a:rPr lang="ru-RU" sz="2300" dirty="0" smtClean="0"/>
              <a:t>самая распространенная </a:t>
            </a:r>
            <a:r>
              <a:rPr lang="ru-RU" sz="2300" dirty="0" err="1" smtClean="0"/>
              <a:t>криптотехнология</a:t>
            </a:r>
            <a:r>
              <a:rPr lang="ru-RU" sz="2300" dirty="0" smtClean="0"/>
              <a:t>, представляет собой систему распределенного хранения информации о чем угодно на неограниченном числе компьютеров – имеет большой потенциал развития в различных областях</a:t>
            </a:r>
          </a:p>
        </p:txBody>
      </p:sp>
    </p:spTree>
    <p:extLst>
      <p:ext uri="{BB962C8B-B14F-4D97-AF65-F5344CB8AC3E}">
        <p14:creationId xmlns:p14="http://schemas.microsoft.com/office/powerpoint/2010/main" val="12275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Барьеры для развития электронных денег и ограничивающие факторы</a:t>
            </a:r>
            <a:endParaRPr lang="ru-RU" sz="3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Слабое проникновение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Слабое развитие платежной инфраструктуры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Продолжающийся рост оборота наличных денежных средств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Опережающие темпы роста</a:t>
            </a:r>
            <a:r>
              <a:rPr lang="ru-RU" sz="2400" dirty="0"/>
              <a:t> платежей</a:t>
            </a:r>
            <a:r>
              <a:rPr lang="ru-RU" sz="2400" dirty="0" smtClean="0"/>
              <a:t> банковскими картами (в части платежей) и через интернет-банки, мобильные банковские приложения (в части переводов)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Отсутствие универсальных подходов к регулированию в мире </a:t>
            </a:r>
            <a:r>
              <a:rPr lang="ru-RU" sz="2400" dirty="0" smtClean="0"/>
              <a:t>и внутри отдельно взятых регионов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5670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 smtClean="0"/>
              <a:t>Дальнейшее развитие электронных платежей</a:t>
            </a:r>
            <a:endParaRPr lang="ru-RU" sz="3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Расширение и упрощение способов идентификации (по номеру телефона, по номеру банковской карты, эмитированной российской кредитной </a:t>
            </a:r>
            <a:r>
              <a:rPr lang="ru-RU" sz="2400" dirty="0" smtClean="0"/>
              <a:t>организацией)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/>
              <a:t>Повышение уровня проникновения электронных платежных средств среди </a:t>
            </a:r>
            <a:r>
              <a:rPr lang="ru-RU" sz="2400" dirty="0" smtClean="0"/>
              <a:t>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Развитие платежной инфраструктуры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Вывод </a:t>
            </a:r>
            <a:r>
              <a:rPr lang="ru-RU" sz="2400" dirty="0"/>
              <a:t>на иностранные аудитории российских платежных инструментов </a:t>
            </a:r>
            <a:r>
              <a:rPr lang="ru-RU" sz="2400" dirty="0" smtClean="0"/>
              <a:t>их </a:t>
            </a:r>
            <a:r>
              <a:rPr lang="ru-RU" sz="2400" dirty="0"/>
              <a:t>адаптация и </a:t>
            </a:r>
            <a:r>
              <a:rPr lang="ru-RU" sz="2400" dirty="0" smtClean="0"/>
              <a:t>развитие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Смягчение ограничений МПС в части взаимодействия с электронными деньгами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31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622805" y="1808807"/>
            <a:ext cx="11757601" cy="3578399"/>
          </a:xfrm>
        </p:spPr>
        <p:txBody>
          <a:bodyPr/>
          <a:lstStyle/>
          <a:p>
            <a:r>
              <a:rPr lang="ru-RU" sz="5000" smtClean="0"/>
              <a:t>Контакты</a:t>
            </a:r>
            <a:endParaRPr lang="ru-RU" sz="5000" dirty="0" smtClean="0"/>
          </a:p>
          <a:p>
            <a:endParaRPr lang="ru-RU" sz="2800" dirty="0"/>
          </a:p>
          <a:p>
            <a:r>
              <a:rPr lang="ru-RU" sz="2400" dirty="0" smtClean="0"/>
              <a:t>Юлия Горелова</a:t>
            </a:r>
          </a:p>
          <a:p>
            <a:r>
              <a:rPr lang="ru-RU" sz="2400" dirty="0"/>
              <a:t>Руководитель Департамента развития платежного </a:t>
            </a:r>
            <a:r>
              <a:rPr lang="ru-RU" sz="2400" dirty="0" smtClean="0"/>
              <a:t>бизнеса</a:t>
            </a:r>
          </a:p>
          <a:p>
            <a:r>
              <a:rPr lang="ru-RU" sz="2400" dirty="0" err="1" smtClean="0"/>
              <a:t>Яндекс.Деньги</a:t>
            </a:r>
            <a:endParaRPr lang="ru-RU" sz="2400" dirty="0"/>
          </a:p>
          <a:p>
            <a:endParaRPr lang="ru-RU" sz="5000" dirty="0" smtClean="0"/>
          </a:p>
          <a:p>
            <a:endParaRPr lang="ru-RU" sz="5000" dirty="0"/>
          </a:p>
          <a:p>
            <a:endParaRPr lang="ru-RU" sz="5000" dirty="0" smtClean="0"/>
          </a:p>
          <a:p>
            <a:endParaRPr lang="ru-RU" sz="5000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1" y="6922978"/>
            <a:ext cx="494208" cy="879931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05" y="7809181"/>
            <a:ext cx="694681" cy="5621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3322" y="6922978"/>
            <a:ext cx="914400" cy="9144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indent="0" algn="l">
              <a:buClr>
                <a:schemeClr val="tx2"/>
              </a:buClr>
              <a:buFont typeface="Impact" panose="020B080603090205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+7 (495) 739 2325,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доб.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8116</a:t>
            </a:r>
            <a:endParaRPr lang="ru-RU" sz="2400" u="none" baseline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3374" y="7633052"/>
            <a:ext cx="914400" cy="9144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marL="0" indent="0" algn="l">
              <a:buClr>
                <a:schemeClr val="tx2"/>
              </a:buClr>
              <a:buFont typeface="Impact" panose="020B0806030902050204" pitchFamily="34" charset="0"/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gorelova@yamoney.ru</a:t>
            </a:r>
            <a:endParaRPr lang="ru-RU" sz="2400" u="none" baseline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ndex">
  <a:themeElements>
    <a:clrScheme name="Yandex">
      <a:dk1>
        <a:sysClr val="windowText" lastClr="000000"/>
      </a:dk1>
      <a:lt1>
        <a:sysClr val="window" lastClr="FFFFFF"/>
      </a:lt1>
      <a:dk2>
        <a:srgbClr val="FFCC00"/>
      </a:dk2>
      <a:lt2>
        <a:srgbClr val="FF0000"/>
      </a:lt2>
      <a:accent1>
        <a:srgbClr val="3878BE"/>
      </a:accent1>
      <a:accent2>
        <a:srgbClr val="8FD541"/>
      </a:accent2>
      <a:accent3>
        <a:srgbClr val="72C3E0"/>
      </a:accent3>
      <a:accent4>
        <a:srgbClr val="FC6867"/>
      </a:accent4>
      <a:accent5>
        <a:srgbClr val="FB7600"/>
      </a:accent5>
      <a:accent6>
        <a:srgbClr val="9E64A9"/>
      </a:accent6>
      <a:hlink>
        <a:srgbClr val="3878BE"/>
      </a:hlink>
      <a:folHlink>
        <a:srgbClr val="3878BE"/>
      </a:folHlink>
    </a:clrScheme>
    <a:fontScheme name="Yandex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noAutofit/>
      </a:bodyPr>
      <a:lstStyle>
        <a:defPPr marL="0" indent="0" algn="l">
          <a:buClr>
            <a:schemeClr val="tx2"/>
          </a:buClr>
          <a:buFont typeface="Impact" panose="020B0806030902050204" pitchFamily="34" charset="0"/>
          <a:buNone/>
          <a:defRPr sz="3000" u="none" baseline="0" dirty="0" err="1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andex" id="{FBC09EDE-4B22-4643-BDAD-AEA0103939DE}" vid="{06F7D2BB-08D9-4E72-BC65-56BC9B1497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andex">
    <a:dk1>
      <a:sysClr val="windowText" lastClr="000000"/>
    </a:dk1>
    <a:lt1>
      <a:sysClr val="window" lastClr="FFFFFF"/>
    </a:lt1>
    <a:dk2>
      <a:srgbClr val="FFCC00"/>
    </a:dk2>
    <a:lt2>
      <a:srgbClr val="FF0000"/>
    </a:lt2>
    <a:accent1>
      <a:srgbClr val="3878BE"/>
    </a:accent1>
    <a:accent2>
      <a:srgbClr val="8FD541"/>
    </a:accent2>
    <a:accent3>
      <a:srgbClr val="72C3E0"/>
    </a:accent3>
    <a:accent4>
      <a:srgbClr val="FC6867"/>
    </a:accent4>
    <a:accent5>
      <a:srgbClr val="FB7600"/>
    </a:accent5>
    <a:accent6>
      <a:srgbClr val="9E64A9"/>
    </a:accent6>
    <a:hlink>
      <a:srgbClr val="3878BE"/>
    </a:hlink>
    <a:folHlink>
      <a:srgbClr val="3878BE"/>
    </a:folHlink>
  </a:clrScheme>
  <a:fontScheme name="Yandex">
    <a:majorFont>
      <a:latin typeface="Textbook New"/>
      <a:ea typeface=""/>
      <a:cs typeface=""/>
    </a:majorFont>
    <a:minorFont>
      <a:latin typeface="Textbook New Light"/>
      <a:ea typeface=""/>
      <a:cs typeface="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Yandex</Template>
  <TotalTime>9676</TotalTime>
  <Words>339</Words>
  <Application>Microsoft Macintosh PowerPoint</Application>
  <PresentationFormat>Другой</PresentationFormat>
  <Paragraphs>77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Impact</vt:lpstr>
      <vt:lpstr>Textbook New</vt:lpstr>
      <vt:lpstr>Textbook New Light</vt:lpstr>
      <vt:lpstr>Arial</vt:lpstr>
      <vt:lpstr>Yandex</vt:lpstr>
      <vt:lpstr>Презентация PowerPoint</vt:lpstr>
      <vt:lpstr>Электронные деньги сегодня. В России</vt:lpstr>
      <vt:lpstr>Электронные деньги сегодня. В мире</vt:lpstr>
      <vt:lpstr>Тренды развития электронных платежей в России</vt:lpstr>
      <vt:lpstr>Цифровые валюты</vt:lpstr>
      <vt:lpstr>Барьеры для развития электронных денег и ограничивающие факторы</vt:lpstr>
      <vt:lpstr>Дальнейшее развитие электронных платежей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presentation</dc:creator>
  <cp:lastModifiedBy>Пользователь Microsoft Office</cp:lastModifiedBy>
  <cp:revision>497</cp:revision>
  <cp:lastPrinted>2016-05-16T07:52:13Z</cp:lastPrinted>
  <dcterms:created xsi:type="dcterms:W3CDTF">2014-09-19T11:08:16Z</dcterms:created>
  <dcterms:modified xsi:type="dcterms:W3CDTF">2016-05-16T18:56:23Z</dcterms:modified>
</cp:coreProperties>
</file>